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tags/tag1.xml" ContentType="application/vnd.openxmlformats-officedocument.presentationml.tags+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Default Extension="mp3" ContentType="audio/m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48" r:id="rId1"/>
  </p:sldMasterIdLst>
  <p:notesMasterIdLst>
    <p:notesMasterId r:id="rId11"/>
  </p:notesMasterIdLst>
  <p:handoutMasterIdLst>
    <p:handoutMasterId r:id="rId12"/>
  </p:handoutMasterIdLst>
  <p:sldIdLst>
    <p:sldId id="256" r:id="rId2"/>
    <p:sldId id="257" r:id="rId3"/>
    <p:sldId id="263" r:id="rId4"/>
    <p:sldId id="284" r:id="rId5"/>
    <p:sldId id="285" r:id="rId6"/>
    <p:sldId id="286" r:id="rId7"/>
    <p:sldId id="288" r:id="rId8"/>
    <p:sldId id="298" r:id="rId9"/>
    <p:sldId id="303" r:id="rId10"/>
  </p:sldIdLst>
  <p:sldSz cx="12192000" cy="6858000"/>
  <p:notesSz cx="6858000" cy="9144000"/>
  <p:embeddedFontLst>
    <p:embeddedFont>
      <p:font typeface="微软雅黑" pitchFamily="34" charset="-122"/>
      <p:regular r:id="rId13"/>
      <p:bold r:id="rId14"/>
    </p:embeddedFont>
    <p:embeddedFont>
      <p:font typeface="Calibri" pitchFamily="34" charset="0"/>
      <p:regular r:id="rId15"/>
      <p:bold r:id="rId16"/>
      <p:italic r:id="rId17"/>
      <p:boldItalic r:id="rId18"/>
    </p:embeddedFont>
  </p:embeddedFontLst>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showPr>
  <p:clrMru>
    <a:srgbClr val="4140C8"/>
    <a:srgbClr val="317ABD"/>
    <a:srgbClr val="9BBBF1"/>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918" y="-114"/>
      </p:cViewPr>
      <p:guideLst>
        <p:guide orient="horz" pos="2160"/>
        <p:guide pos="3840"/>
      </p:guideLst>
    </p:cSldViewPr>
  </p:slideViewPr>
  <p:notesTextViewPr>
    <p:cViewPr>
      <p:scale>
        <a:sx n="1" d="1"/>
        <a:sy n="1" d="1"/>
      </p:scale>
      <p:origin x="0" y="0"/>
    </p:cViewPr>
  </p:notesTextViewPr>
  <p:notesViewPr>
    <p:cSldViewPr snapToGrid="0">
      <p:cViewPr varScale="1">
        <p:scale>
          <a:sx n="54" d="100"/>
          <a:sy n="54" d="100"/>
        </p:scale>
        <p:origin x="1956" y="72"/>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D8F3E3C-FBCD-46C1-BA32-1D7590B6F119}" type="datetimeFigureOut">
              <a:rPr lang="zh-CN" altLang="en-US" smtClean="0"/>
              <a:pPr/>
              <a:t>2018/6/4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4E4A17-252F-4AA7-BDE4-ECC957CC3CE2}" type="slidenum">
              <a:rPr lang="zh-CN" altLang="en-US" smtClean="0"/>
              <a:pPr/>
              <a:t>‹#›</a:t>
            </a:fld>
            <a:endParaRPr lang="zh-CN" altLang="en-US"/>
          </a:p>
        </p:txBody>
      </p:sp>
    </p:spTree>
    <p:extLst>
      <p:ext uri="{BB962C8B-B14F-4D97-AF65-F5344CB8AC3E}">
        <p14:creationId xmlns="" xmlns:p14="http://schemas.microsoft.com/office/powerpoint/2010/main" val="3527538967"/>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2.jpeg>
</file>

<file path=ppt/media/image3.png>
</file>

<file path=ppt/media/image4.pn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900691-BC26-4A87-A8FA-24BEF44534A5}" type="datetimeFigureOut">
              <a:rPr lang="zh-CN" altLang="en-US" smtClean="0"/>
              <a:pPr/>
              <a:t>2018/6/4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7384D0-E8C0-4FB2-93D8-B1A58490B2C5}" type="slidenum">
              <a:rPr lang="zh-CN" altLang="en-US" smtClean="0"/>
              <a:pPr/>
              <a:t>‹#›</a:t>
            </a:fld>
            <a:endParaRPr lang="zh-CN" altLang="en-US"/>
          </a:p>
        </p:txBody>
      </p:sp>
    </p:spTree>
    <p:extLst>
      <p:ext uri="{BB962C8B-B14F-4D97-AF65-F5344CB8AC3E}">
        <p14:creationId xmlns="" xmlns:p14="http://schemas.microsoft.com/office/powerpoint/2010/main" val="22079471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1</a:t>
            </a:fld>
            <a:endParaRPr lang="zh-CN" altLang="en-US"/>
          </a:p>
        </p:txBody>
      </p:sp>
    </p:spTree>
    <p:extLst>
      <p:ext uri="{BB962C8B-B14F-4D97-AF65-F5344CB8AC3E}">
        <p14:creationId xmlns="" xmlns:p14="http://schemas.microsoft.com/office/powerpoint/2010/main" val="1459355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2</a:t>
            </a:fld>
            <a:endParaRPr lang="zh-CN" altLang="en-US"/>
          </a:p>
        </p:txBody>
      </p:sp>
    </p:spTree>
    <p:extLst>
      <p:ext uri="{BB962C8B-B14F-4D97-AF65-F5344CB8AC3E}">
        <p14:creationId xmlns="" xmlns:p14="http://schemas.microsoft.com/office/powerpoint/2010/main" val="3336838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3</a:t>
            </a:fld>
            <a:endParaRPr lang="zh-CN" altLang="en-US"/>
          </a:p>
        </p:txBody>
      </p:sp>
    </p:spTree>
    <p:extLst>
      <p:ext uri="{BB962C8B-B14F-4D97-AF65-F5344CB8AC3E}">
        <p14:creationId xmlns="" xmlns:p14="http://schemas.microsoft.com/office/powerpoint/2010/main" val="3058108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4</a:t>
            </a:fld>
            <a:endParaRPr lang="zh-CN" altLang="en-US"/>
          </a:p>
        </p:txBody>
      </p:sp>
    </p:spTree>
    <p:extLst>
      <p:ext uri="{BB962C8B-B14F-4D97-AF65-F5344CB8AC3E}">
        <p14:creationId xmlns="" xmlns:p14="http://schemas.microsoft.com/office/powerpoint/2010/main" val="1310331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5</a:t>
            </a:fld>
            <a:endParaRPr lang="zh-CN" altLang="en-US"/>
          </a:p>
        </p:txBody>
      </p:sp>
    </p:spTree>
    <p:extLst>
      <p:ext uri="{BB962C8B-B14F-4D97-AF65-F5344CB8AC3E}">
        <p14:creationId xmlns="" xmlns:p14="http://schemas.microsoft.com/office/powerpoint/2010/main" val="33397021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6</a:t>
            </a:fld>
            <a:endParaRPr lang="zh-CN" altLang="en-US"/>
          </a:p>
        </p:txBody>
      </p:sp>
    </p:spTree>
    <p:extLst>
      <p:ext uri="{BB962C8B-B14F-4D97-AF65-F5344CB8AC3E}">
        <p14:creationId xmlns="" xmlns:p14="http://schemas.microsoft.com/office/powerpoint/2010/main" val="4177376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7</a:t>
            </a:fld>
            <a:endParaRPr lang="zh-CN" altLang="en-US"/>
          </a:p>
        </p:txBody>
      </p:sp>
    </p:spTree>
    <p:extLst>
      <p:ext uri="{BB962C8B-B14F-4D97-AF65-F5344CB8AC3E}">
        <p14:creationId xmlns="" xmlns:p14="http://schemas.microsoft.com/office/powerpoint/2010/main" val="84353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8</a:t>
            </a:fld>
            <a:endParaRPr lang="zh-CN" altLang="en-US"/>
          </a:p>
        </p:txBody>
      </p:sp>
    </p:spTree>
    <p:extLst>
      <p:ext uri="{BB962C8B-B14F-4D97-AF65-F5344CB8AC3E}">
        <p14:creationId xmlns="" xmlns:p14="http://schemas.microsoft.com/office/powerpoint/2010/main" val="28139808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9</a:t>
            </a:fld>
            <a:endParaRPr lang="zh-CN" altLang="en-US"/>
          </a:p>
        </p:txBody>
      </p:sp>
    </p:spTree>
    <p:extLst>
      <p:ext uri="{BB962C8B-B14F-4D97-AF65-F5344CB8AC3E}">
        <p14:creationId xmlns="" xmlns:p14="http://schemas.microsoft.com/office/powerpoint/2010/main" val="2779335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6BA47D22-9896-4CDC-AC41-67924EE0DE7C}" type="datetimeFigureOut">
              <a:rPr lang="zh-CN" altLang="en-US" smtClean="0"/>
              <a:pPr/>
              <a:t>2018/6/4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44B3FB-6FDD-43B6-ACB1-4F3BF8EFAC8C}" type="slidenum">
              <a:rPr lang="zh-CN" altLang="en-US" smtClean="0"/>
              <a:pPr/>
              <a:t>‹#›</a:t>
            </a:fld>
            <a:endParaRPr lang="zh-CN" altLang="en-US"/>
          </a:p>
        </p:txBody>
      </p:sp>
    </p:spTree>
    <p:extLst>
      <p:ext uri="{BB962C8B-B14F-4D97-AF65-F5344CB8AC3E}">
        <p14:creationId xmlns="" xmlns:p14="http://schemas.microsoft.com/office/powerpoint/2010/main" val="4150660039"/>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BA47D22-9896-4CDC-AC41-67924EE0DE7C}" type="datetimeFigureOut">
              <a:rPr lang="zh-CN" altLang="en-US" smtClean="0"/>
              <a:pPr/>
              <a:t>2018/6/4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44B3FB-6FDD-43B6-ACB1-4F3BF8EFAC8C}" type="slidenum">
              <a:rPr lang="zh-CN" altLang="en-US" smtClean="0"/>
              <a:pPr/>
              <a:t>‹#›</a:t>
            </a:fld>
            <a:endParaRPr lang="zh-CN" altLang="en-US"/>
          </a:p>
        </p:txBody>
      </p:sp>
    </p:spTree>
    <p:extLst>
      <p:ext uri="{BB962C8B-B14F-4D97-AF65-F5344CB8AC3E}">
        <p14:creationId xmlns="" xmlns:p14="http://schemas.microsoft.com/office/powerpoint/2010/main" val="4106644394"/>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BA47D22-9896-4CDC-AC41-67924EE0DE7C}" type="datetimeFigureOut">
              <a:rPr lang="zh-CN" altLang="en-US" smtClean="0"/>
              <a:pPr/>
              <a:t>2018/6/4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44B3FB-6FDD-43B6-ACB1-4F3BF8EFAC8C}" type="slidenum">
              <a:rPr lang="zh-CN" altLang="en-US" smtClean="0"/>
              <a:pPr/>
              <a:t>‹#›</a:t>
            </a:fld>
            <a:endParaRPr lang="zh-CN" altLang="en-US"/>
          </a:p>
        </p:txBody>
      </p:sp>
    </p:spTree>
    <p:extLst>
      <p:ext uri="{BB962C8B-B14F-4D97-AF65-F5344CB8AC3E}">
        <p14:creationId xmlns="" xmlns:p14="http://schemas.microsoft.com/office/powerpoint/2010/main" val="272369620"/>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278808909"/>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23" name="图片 22"/>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a:stretch/>
        </p:blipFill>
        <p:spPr>
          <a:xfrm>
            <a:off x="0" y="0"/>
            <a:ext cx="12192000" cy="6858000"/>
          </a:xfrm>
          <a:prstGeom prst="rect">
            <a:avLst/>
          </a:prstGeom>
        </p:spPr>
      </p:pic>
      <p:sp>
        <p:nvSpPr>
          <p:cNvPr id="10" name="矩形 9"/>
          <p:cNvSpPr/>
          <p:nvPr userDrawn="1"/>
        </p:nvSpPr>
        <p:spPr>
          <a:xfrm>
            <a:off x="7240249" y="0"/>
            <a:ext cx="495175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占位符 14"/>
          <p:cNvSpPr>
            <a:spLocks noGrp="1"/>
          </p:cNvSpPr>
          <p:nvPr>
            <p:ph type="body" sz="quarter" idx="13" hasCustomPrompt="1"/>
          </p:nvPr>
        </p:nvSpPr>
        <p:spPr>
          <a:xfrm>
            <a:off x="9017251" y="2970147"/>
            <a:ext cx="1415772" cy="461665"/>
          </a:xfrm>
        </p:spPr>
        <p:txBody>
          <a:bodyPr wrap="none" anchor="ctr" anchorCtr="0">
            <a:noAutofit/>
          </a:bodyPr>
          <a:lstStyle>
            <a:lvl1pPr marL="0" indent="0" algn="ctr">
              <a:lnSpc>
                <a:spcPct val="100000"/>
              </a:lnSpc>
              <a:spcBef>
                <a:spcPts val="0"/>
              </a:spcBef>
              <a:buNone/>
              <a:defRPr sz="2400">
                <a:solidFill>
                  <a:schemeClr val="bg1"/>
                </a:solidFill>
              </a:defRPr>
            </a:lvl1pPr>
          </a:lstStyle>
          <a:p>
            <a:pPr lvl="0"/>
            <a:r>
              <a:rPr lang="zh-CN" altLang="en-US" dirty="0" smtClean="0"/>
              <a:t>文本样式</a:t>
            </a:r>
            <a:endParaRPr lang="zh-CN" altLang="en-US" dirty="0"/>
          </a:p>
        </p:txBody>
      </p:sp>
      <p:sp>
        <p:nvSpPr>
          <p:cNvPr id="9" name="文本占位符 20"/>
          <p:cNvSpPr>
            <a:spLocks noGrp="1"/>
          </p:cNvSpPr>
          <p:nvPr>
            <p:ph type="body" sz="quarter" idx="15" hasCustomPrompt="1"/>
          </p:nvPr>
        </p:nvSpPr>
        <p:spPr>
          <a:xfrm>
            <a:off x="9017251" y="3705788"/>
            <a:ext cx="1415772" cy="461665"/>
          </a:xfrm>
        </p:spPr>
        <p:txBody>
          <a:bodyPr vert="horz" wrap="none" lIns="91440" tIns="45720" rIns="91440" bIns="45720" rtlCol="0" anchor="ctr" anchorCtr="0">
            <a:noAutofit/>
          </a:bodyPr>
          <a:lstStyle>
            <a:lvl1pPr>
              <a:defRPr lang="zh-CN" altLang="en-US" sz="2400" dirty="0" smtClean="0">
                <a:solidFill>
                  <a:schemeClr val="bg1"/>
                </a:solidFill>
              </a:defRPr>
            </a:lvl1pPr>
            <a:lvl2pPr>
              <a:defRPr lang="zh-CN" altLang="en-US" dirty="0" smtClean="0"/>
            </a:lvl2pPr>
            <a:lvl3pPr>
              <a:defRPr lang="zh-CN" altLang="en-US" dirty="0" smtClean="0"/>
            </a:lvl3pPr>
            <a:lvl4pPr>
              <a:defRPr lang="zh-CN" altLang="en-US" dirty="0" smtClean="0"/>
            </a:lvl4pPr>
            <a:lvl5pPr>
              <a:defRPr lang="zh-CN" altLang="en-US" dirty="0"/>
            </a:lvl5pPr>
          </a:lstStyle>
          <a:p>
            <a:pPr marL="0" lvl="0" indent="0" algn="ctr">
              <a:lnSpc>
                <a:spcPct val="100000"/>
              </a:lnSpc>
              <a:spcBef>
                <a:spcPts val="0"/>
              </a:spcBef>
              <a:buNone/>
            </a:pPr>
            <a:r>
              <a:rPr lang="zh-CN" altLang="en-US" dirty="0" smtClean="0"/>
              <a:t>文本样式</a:t>
            </a:r>
            <a:endParaRPr lang="zh-CN" altLang="en-US" dirty="0"/>
          </a:p>
        </p:txBody>
      </p:sp>
      <p:sp>
        <p:nvSpPr>
          <p:cNvPr id="11" name="文本占位符 25"/>
          <p:cNvSpPr>
            <a:spLocks noGrp="1"/>
          </p:cNvSpPr>
          <p:nvPr>
            <p:ph type="body" sz="quarter" idx="17" hasCustomPrompt="1"/>
          </p:nvPr>
        </p:nvSpPr>
        <p:spPr>
          <a:xfrm>
            <a:off x="9017251" y="4441429"/>
            <a:ext cx="1415772" cy="461665"/>
          </a:xfrm>
        </p:spPr>
        <p:txBody>
          <a:bodyPr vert="horz" wrap="none" lIns="91440" tIns="45720" rIns="91440" bIns="45720" rtlCol="0" anchor="ctr" anchorCtr="0">
            <a:noAutofit/>
          </a:bodyPr>
          <a:lstStyle>
            <a:lvl1pPr>
              <a:defRPr lang="zh-CN" altLang="en-US" sz="2400" smtClean="0">
                <a:solidFill>
                  <a:schemeClr val="bg1"/>
                </a:solidFill>
              </a:defRPr>
            </a:lvl1pPr>
            <a:lvl2pPr>
              <a:defRPr lang="zh-CN" altLang="en-US" smtClean="0"/>
            </a:lvl2pPr>
            <a:lvl3pPr>
              <a:defRPr lang="zh-CN" altLang="en-US" smtClean="0"/>
            </a:lvl3pPr>
            <a:lvl4pPr>
              <a:defRPr lang="zh-CN" altLang="en-US" smtClean="0"/>
            </a:lvl4pPr>
            <a:lvl5pPr>
              <a:defRPr lang="zh-CN" altLang="en-US"/>
            </a:lvl5pPr>
          </a:lstStyle>
          <a:p>
            <a:pPr marL="0" lvl="0" indent="0" algn="ctr">
              <a:lnSpc>
                <a:spcPct val="100000"/>
              </a:lnSpc>
              <a:spcBef>
                <a:spcPts val="0"/>
              </a:spcBef>
              <a:buNone/>
            </a:pPr>
            <a:r>
              <a:rPr lang="zh-CN" altLang="en-US" dirty="0" smtClean="0"/>
              <a:t>文本样式</a:t>
            </a:r>
            <a:endParaRPr lang="zh-CN" altLang="en-US" dirty="0"/>
          </a:p>
        </p:txBody>
      </p:sp>
      <p:sp>
        <p:nvSpPr>
          <p:cNvPr id="13" name="文本占位符 29"/>
          <p:cNvSpPr>
            <a:spLocks noGrp="1"/>
          </p:cNvSpPr>
          <p:nvPr>
            <p:ph type="body" sz="quarter" idx="19" hasCustomPrompt="1"/>
          </p:nvPr>
        </p:nvSpPr>
        <p:spPr>
          <a:xfrm>
            <a:off x="9017251" y="5177069"/>
            <a:ext cx="1415772" cy="461665"/>
          </a:xfrm>
        </p:spPr>
        <p:txBody>
          <a:bodyPr vert="horz" wrap="none" lIns="91440" tIns="45720" rIns="91440" bIns="45720" rtlCol="0" anchor="ctr" anchorCtr="0">
            <a:noAutofit/>
          </a:bodyPr>
          <a:lstStyle>
            <a:lvl1pPr>
              <a:defRPr lang="zh-CN" altLang="en-US" sz="2400" smtClean="0">
                <a:solidFill>
                  <a:schemeClr val="bg1"/>
                </a:solidFill>
              </a:defRPr>
            </a:lvl1pPr>
            <a:lvl2pPr>
              <a:defRPr lang="zh-CN" altLang="en-US" smtClean="0"/>
            </a:lvl2pPr>
            <a:lvl3pPr>
              <a:defRPr lang="zh-CN" altLang="en-US" smtClean="0"/>
            </a:lvl3pPr>
            <a:lvl4pPr>
              <a:defRPr lang="zh-CN" altLang="en-US" smtClean="0"/>
            </a:lvl4pPr>
            <a:lvl5pPr>
              <a:defRPr lang="zh-CN" altLang="en-US"/>
            </a:lvl5pPr>
          </a:lstStyle>
          <a:p>
            <a:pPr marL="0" lvl="0" indent="0" algn="ctr">
              <a:lnSpc>
                <a:spcPct val="100000"/>
              </a:lnSpc>
              <a:spcBef>
                <a:spcPts val="0"/>
              </a:spcBef>
              <a:buNone/>
            </a:pPr>
            <a:r>
              <a:rPr lang="zh-CN" altLang="en-US" dirty="0" smtClean="0"/>
              <a:t>文本样式</a:t>
            </a:r>
            <a:endParaRPr lang="zh-CN" altLang="en-US" dirty="0"/>
          </a:p>
        </p:txBody>
      </p:sp>
      <p:sp>
        <p:nvSpPr>
          <p:cNvPr id="17" name="文本占位符 14"/>
          <p:cNvSpPr>
            <a:spLocks noGrp="1"/>
          </p:cNvSpPr>
          <p:nvPr>
            <p:ph type="body" sz="quarter" idx="20" hasCustomPrompt="1"/>
          </p:nvPr>
        </p:nvSpPr>
        <p:spPr>
          <a:xfrm>
            <a:off x="8530167" y="1562786"/>
            <a:ext cx="2310428" cy="584775"/>
          </a:xfrm>
        </p:spPr>
        <p:txBody>
          <a:bodyPr wrap="none" anchor="ctr" anchorCtr="0">
            <a:noAutofit/>
          </a:bodyPr>
          <a:lstStyle>
            <a:lvl1pPr marL="0" indent="0" algn="ctr">
              <a:lnSpc>
                <a:spcPct val="100000"/>
              </a:lnSpc>
              <a:spcBef>
                <a:spcPts val="0"/>
              </a:spcBef>
              <a:buNone/>
              <a:defRPr sz="3200">
                <a:solidFill>
                  <a:schemeClr val="bg1"/>
                </a:solidFill>
              </a:defRPr>
            </a:lvl1pPr>
          </a:lstStyle>
          <a:p>
            <a:pPr lvl="0"/>
            <a:r>
              <a:rPr lang="zh-CN" altLang="en-US" dirty="0" smtClean="0"/>
              <a:t>文本样式</a:t>
            </a:r>
            <a:endParaRPr lang="zh-CN" altLang="en-US" dirty="0"/>
          </a:p>
        </p:txBody>
      </p:sp>
      <p:sp>
        <p:nvSpPr>
          <p:cNvPr id="18" name="文本占位符 16"/>
          <p:cNvSpPr>
            <a:spLocks noGrp="1"/>
          </p:cNvSpPr>
          <p:nvPr>
            <p:ph type="body" sz="quarter" idx="14" hasCustomPrompt="1"/>
          </p:nvPr>
        </p:nvSpPr>
        <p:spPr>
          <a:xfrm>
            <a:off x="8530168" y="2093827"/>
            <a:ext cx="2310427" cy="381516"/>
          </a:xfrm>
        </p:spPr>
        <p:txBody>
          <a:bodyPr wrap="none" anchor="ctr" anchorCtr="0">
            <a:noAutofit/>
          </a:bodyPr>
          <a:lstStyle>
            <a:lvl1pPr marL="0" indent="0" algn="ctr">
              <a:lnSpc>
                <a:spcPct val="100000"/>
              </a:lnSpc>
              <a:spcBef>
                <a:spcPts val="0"/>
              </a:spcBef>
              <a:buNone/>
              <a:defRPr sz="1600">
                <a:solidFill>
                  <a:schemeClr val="bg1"/>
                </a:solidFill>
              </a:defRPr>
            </a:lvl1pPr>
          </a:lstStyle>
          <a:p>
            <a:pPr lvl="0"/>
            <a:r>
              <a:rPr lang="en-US" altLang="zh-CN" dirty="0" smtClean="0"/>
              <a:t>WENBENYANGSHI</a:t>
            </a:r>
            <a:endParaRPr lang="zh-CN" altLang="en-US" dirty="0"/>
          </a:p>
        </p:txBody>
      </p:sp>
      <p:sp>
        <p:nvSpPr>
          <p:cNvPr id="2" name="加号 1"/>
          <p:cNvSpPr/>
          <p:nvPr userDrawn="1"/>
        </p:nvSpPr>
        <p:spPr>
          <a:xfrm>
            <a:off x="8838346" y="3073076"/>
            <a:ext cx="218661" cy="218661"/>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加号 19"/>
          <p:cNvSpPr/>
          <p:nvPr userDrawn="1"/>
        </p:nvSpPr>
        <p:spPr>
          <a:xfrm>
            <a:off x="8838346" y="3787533"/>
            <a:ext cx="218661" cy="218661"/>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加号 20"/>
          <p:cNvSpPr/>
          <p:nvPr userDrawn="1"/>
        </p:nvSpPr>
        <p:spPr>
          <a:xfrm>
            <a:off x="8838346" y="4528077"/>
            <a:ext cx="218661" cy="218661"/>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加号 21"/>
          <p:cNvSpPr/>
          <p:nvPr userDrawn="1"/>
        </p:nvSpPr>
        <p:spPr>
          <a:xfrm>
            <a:off x="8838346" y="5263718"/>
            <a:ext cx="218661" cy="218661"/>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2531498225"/>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1+#ppt_w/2"/>
                                          </p:val>
                                        </p:tav>
                                        <p:tav tm="100000">
                                          <p:val>
                                            <p:strVal val="#ppt_x"/>
                                          </p:val>
                                        </p:tav>
                                      </p:tavLst>
                                    </p:anim>
                                    <p:anim calcmode="lin" valueType="num">
                                      <p:cBhvr additive="base">
                                        <p:cTn id="12" dur="500" fill="hold"/>
                                        <p:tgtEl>
                                          <p:spTgt spid="2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7">
                                            <p:txEl>
                                              <p:pRg st="0" end="0"/>
                                            </p:txEl>
                                          </p:spTgt>
                                        </p:tgtEl>
                                        <p:attrNameLst>
                                          <p:attrName>style.visibility</p:attrName>
                                        </p:attrNameLst>
                                      </p:cBhvr>
                                      <p:to>
                                        <p:strVal val="visible"/>
                                      </p:to>
                                    </p:set>
                                    <p:animEffect transition="in" filter="fade">
                                      <p:cBhvr>
                                        <p:cTn id="16" dur="750"/>
                                        <p:tgtEl>
                                          <p:spTgt spid="17">
                                            <p:txEl>
                                              <p:pRg st="0" end="0"/>
                                            </p:txEl>
                                          </p:spTgt>
                                        </p:tgtEl>
                                      </p:cBhvr>
                                    </p:animEffect>
                                  </p:childTnLst>
                                </p:cTn>
                              </p:par>
                              <p:par>
                                <p:cTn id="17" presetID="10" presetClass="entr" presetSubtype="0" fill="hold" grpId="0" nodeType="withEffect">
                                  <p:stCondLst>
                                    <p:cond delay="350"/>
                                  </p:stCondLst>
                                  <p:childTnLst>
                                    <p:set>
                                      <p:cBhvr>
                                        <p:cTn id="18" dur="1" fill="hold">
                                          <p:stCondLst>
                                            <p:cond delay="0"/>
                                          </p:stCondLst>
                                        </p:cTn>
                                        <p:tgtEl>
                                          <p:spTgt spid="18">
                                            <p:txEl>
                                              <p:pRg st="0" end="0"/>
                                            </p:txEl>
                                          </p:spTgt>
                                        </p:tgtEl>
                                        <p:attrNameLst>
                                          <p:attrName>style.visibility</p:attrName>
                                        </p:attrNameLst>
                                      </p:cBhvr>
                                      <p:to>
                                        <p:strVal val="visible"/>
                                      </p:to>
                                    </p:set>
                                    <p:animEffect transition="in" filter="fade">
                                      <p:cBhvr>
                                        <p:cTn id="19" dur="750"/>
                                        <p:tgtEl>
                                          <p:spTgt spid="18">
                                            <p:txEl>
                                              <p:pRg st="0" end="0"/>
                                            </p:txEl>
                                          </p:spTgt>
                                        </p:tgtEl>
                                      </p:cBhvr>
                                    </p:animEffect>
                                  </p:childTnLst>
                                </p:cTn>
                              </p:par>
                            </p:childTnLst>
                          </p:cTn>
                        </p:par>
                        <p:par>
                          <p:cTn id="20" fill="hold">
                            <p:stCondLst>
                              <p:cond delay="1600"/>
                            </p:stCondLst>
                            <p:childTnLst>
                              <p:par>
                                <p:cTn id="21" presetID="42" presetClass="entr" presetSubtype="0" fill="hold" grpId="0" nodeType="after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1000"/>
                                        <p:tgtEl>
                                          <p:spTgt spid="7">
                                            <p:txEl>
                                              <p:pRg st="0" end="0"/>
                                            </p:txEl>
                                          </p:spTgt>
                                        </p:tgtEl>
                                      </p:cBhvr>
                                    </p:animEffect>
                                    <p:anim calcmode="lin" valueType="num">
                                      <p:cBhvr>
                                        <p:cTn id="2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5" dur="1000" fill="hold"/>
                                        <p:tgtEl>
                                          <p:spTgt spid="7">
                                            <p:txEl>
                                              <p:pRg st="0" end="0"/>
                                            </p:txEl>
                                          </p:spTgt>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1000"/>
                                        <p:tgtEl>
                                          <p:spTgt spid="2"/>
                                        </p:tgtEl>
                                      </p:cBhvr>
                                    </p:animEffect>
                                    <p:anim calcmode="lin" valueType="num">
                                      <p:cBhvr>
                                        <p:cTn id="29" dur="1000" fill="hold"/>
                                        <p:tgtEl>
                                          <p:spTgt spid="2"/>
                                        </p:tgtEl>
                                        <p:attrNameLst>
                                          <p:attrName>ppt_x</p:attrName>
                                        </p:attrNameLst>
                                      </p:cBhvr>
                                      <p:tavLst>
                                        <p:tav tm="0">
                                          <p:val>
                                            <p:strVal val="#ppt_x"/>
                                          </p:val>
                                        </p:tav>
                                        <p:tav tm="100000">
                                          <p:val>
                                            <p:strVal val="#ppt_x"/>
                                          </p:val>
                                        </p:tav>
                                      </p:tavLst>
                                    </p:anim>
                                    <p:anim calcmode="lin" valueType="num">
                                      <p:cBhvr>
                                        <p:cTn id="30" dur="1000" fill="hold"/>
                                        <p:tgtEl>
                                          <p:spTgt spid="2"/>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250"/>
                                  </p:stCondLst>
                                  <p:childTnLst>
                                    <p:set>
                                      <p:cBhvr>
                                        <p:cTn id="32" dur="1" fill="hold">
                                          <p:stCondLst>
                                            <p:cond delay="0"/>
                                          </p:stCondLst>
                                        </p:cTn>
                                        <p:tgtEl>
                                          <p:spTgt spid="9">
                                            <p:txEl>
                                              <p:pRg st="0" end="0"/>
                                            </p:txEl>
                                          </p:spTgt>
                                        </p:tgtEl>
                                        <p:attrNameLst>
                                          <p:attrName>style.visibility</p:attrName>
                                        </p:attrNameLst>
                                      </p:cBhvr>
                                      <p:to>
                                        <p:strVal val="visible"/>
                                      </p:to>
                                    </p:set>
                                    <p:animEffect transition="in" filter="fade">
                                      <p:cBhvr>
                                        <p:cTn id="33" dur="1000"/>
                                        <p:tgtEl>
                                          <p:spTgt spid="9">
                                            <p:txEl>
                                              <p:pRg st="0" end="0"/>
                                            </p:txEl>
                                          </p:spTgt>
                                        </p:tgtEl>
                                      </p:cBhvr>
                                    </p:animEffect>
                                    <p:anim calcmode="lin" valueType="num">
                                      <p:cBhvr>
                                        <p:cTn id="34"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35" dur="1000" fill="hold"/>
                                        <p:tgtEl>
                                          <p:spTgt spid="9">
                                            <p:txEl>
                                              <p:pRg st="0" end="0"/>
                                            </p:txEl>
                                          </p:spTgt>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25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1000"/>
                                        <p:tgtEl>
                                          <p:spTgt spid="20"/>
                                        </p:tgtEl>
                                      </p:cBhvr>
                                    </p:animEffect>
                                    <p:anim calcmode="lin" valueType="num">
                                      <p:cBhvr>
                                        <p:cTn id="39" dur="1000" fill="hold"/>
                                        <p:tgtEl>
                                          <p:spTgt spid="20"/>
                                        </p:tgtEl>
                                        <p:attrNameLst>
                                          <p:attrName>ppt_x</p:attrName>
                                        </p:attrNameLst>
                                      </p:cBhvr>
                                      <p:tavLst>
                                        <p:tav tm="0">
                                          <p:val>
                                            <p:strVal val="#ppt_x"/>
                                          </p:val>
                                        </p:tav>
                                        <p:tav tm="100000">
                                          <p:val>
                                            <p:strVal val="#ppt_x"/>
                                          </p:val>
                                        </p:tav>
                                      </p:tavLst>
                                    </p:anim>
                                    <p:anim calcmode="lin" valueType="num">
                                      <p:cBhvr>
                                        <p:cTn id="40" dur="1000" fill="hold"/>
                                        <p:tgtEl>
                                          <p:spTgt spid="20"/>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500"/>
                                  </p:stCondLst>
                                  <p:childTnLst>
                                    <p:set>
                                      <p:cBhvr>
                                        <p:cTn id="42" dur="1" fill="hold">
                                          <p:stCondLst>
                                            <p:cond delay="0"/>
                                          </p:stCondLst>
                                        </p:cTn>
                                        <p:tgtEl>
                                          <p:spTgt spid="11">
                                            <p:txEl>
                                              <p:pRg st="0" end="0"/>
                                            </p:txEl>
                                          </p:spTgt>
                                        </p:tgtEl>
                                        <p:attrNameLst>
                                          <p:attrName>style.visibility</p:attrName>
                                        </p:attrNameLst>
                                      </p:cBhvr>
                                      <p:to>
                                        <p:strVal val="visible"/>
                                      </p:to>
                                    </p:set>
                                    <p:animEffect transition="in" filter="fade">
                                      <p:cBhvr>
                                        <p:cTn id="43" dur="1000"/>
                                        <p:tgtEl>
                                          <p:spTgt spid="11">
                                            <p:txEl>
                                              <p:pRg st="0" end="0"/>
                                            </p:txEl>
                                          </p:spTgt>
                                        </p:tgtEl>
                                      </p:cBhvr>
                                    </p:animEffect>
                                    <p:anim calcmode="lin" valueType="num">
                                      <p:cBhvr>
                                        <p:cTn id="44"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45" dur="1000" fill="hold"/>
                                        <p:tgtEl>
                                          <p:spTgt spid="11">
                                            <p:txEl>
                                              <p:pRg st="0" end="0"/>
                                            </p:tx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50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1000"/>
                                        <p:tgtEl>
                                          <p:spTgt spid="21"/>
                                        </p:tgtEl>
                                      </p:cBhvr>
                                    </p:animEffect>
                                    <p:anim calcmode="lin" valueType="num">
                                      <p:cBhvr>
                                        <p:cTn id="49" dur="1000" fill="hold"/>
                                        <p:tgtEl>
                                          <p:spTgt spid="21"/>
                                        </p:tgtEl>
                                        <p:attrNameLst>
                                          <p:attrName>ppt_x</p:attrName>
                                        </p:attrNameLst>
                                      </p:cBhvr>
                                      <p:tavLst>
                                        <p:tav tm="0">
                                          <p:val>
                                            <p:strVal val="#ppt_x"/>
                                          </p:val>
                                        </p:tav>
                                        <p:tav tm="100000">
                                          <p:val>
                                            <p:strVal val="#ppt_x"/>
                                          </p:val>
                                        </p:tav>
                                      </p:tavLst>
                                    </p:anim>
                                    <p:anim calcmode="lin" valueType="num">
                                      <p:cBhvr>
                                        <p:cTn id="50" dur="1000" fill="hold"/>
                                        <p:tgtEl>
                                          <p:spTgt spid="21"/>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750"/>
                                  </p:stCondLst>
                                  <p:childTnLst>
                                    <p:set>
                                      <p:cBhvr>
                                        <p:cTn id="52" dur="1" fill="hold">
                                          <p:stCondLst>
                                            <p:cond delay="0"/>
                                          </p:stCondLst>
                                        </p:cTn>
                                        <p:tgtEl>
                                          <p:spTgt spid="13">
                                            <p:txEl>
                                              <p:pRg st="0" end="0"/>
                                            </p:txEl>
                                          </p:spTgt>
                                        </p:tgtEl>
                                        <p:attrNameLst>
                                          <p:attrName>style.visibility</p:attrName>
                                        </p:attrNameLst>
                                      </p:cBhvr>
                                      <p:to>
                                        <p:strVal val="visible"/>
                                      </p:to>
                                    </p:set>
                                    <p:animEffect transition="in" filter="fade">
                                      <p:cBhvr>
                                        <p:cTn id="53" dur="1000"/>
                                        <p:tgtEl>
                                          <p:spTgt spid="13">
                                            <p:txEl>
                                              <p:pRg st="0" end="0"/>
                                            </p:txEl>
                                          </p:spTgt>
                                        </p:tgtEl>
                                      </p:cBhvr>
                                    </p:animEffect>
                                    <p:anim calcmode="lin" valueType="num">
                                      <p:cBhvr>
                                        <p:cTn id="54"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55" dur="1000" fill="hold"/>
                                        <p:tgtEl>
                                          <p:spTgt spid="13">
                                            <p:txEl>
                                              <p:pRg st="0" end="0"/>
                                            </p:txEl>
                                          </p:spTgt>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750"/>
                                  </p:stCondLst>
                                  <p:childTnLst>
                                    <p:set>
                                      <p:cBhvr>
                                        <p:cTn id="57" dur="1" fill="hold">
                                          <p:stCondLst>
                                            <p:cond delay="0"/>
                                          </p:stCondLst>
                                        </p:cTn>
                                        <p:tgtEl>
                                          <p:spTgt spid="22"/>
                                        </p:tgtEl>
                                        <p:attrNameLst>
                                          <p:attrName>style.visibility</p:attrName>
                                        </p:attrNameLst>
                                      </p:cBhvr>
                                      <p:to>
                                        <p:strVal val="visible"/>
                                      </p:to>
                                    </p:set>
                                    <p:animEffect transition="in" filter="fade">
                                      <p:cBhvr>
                                        <p:cTn id="58" dur="1000"/>
                                        <p:tgtEl>
                                          <p:spTgt spid="22"/>
                                        </p:tgtEl>
                                      </p:cBhvr>
                                    </p:animEffect>
                                    <p:anim calcmode="lin" valueType="num">
                                      <p:cBhvr>
                                        <p:cTn id="59" dur="1000" fill="hold"/>
                                        <p:tgtEl>
                                          <p:spTgt spid="22"/>
                                        </p:tgtEl>
                                        <p:attrNameLst>
                                          <p:attrName>ppt_x</p:attrName>
                                        </p:attrNameLst>
                                      </p:cBhvr>
                                      <p:tavLst>
                                        <p:tav tm="0">
                                          <p:val>
                                            <p:strVal val="#ppt_x"/>
                                          </p:val>
                                        </p:tav>
                                        <p:tav tm="100000">
                                          <p:val>
                                            <p:strVal val="#ppt_x"/>
                                          </p:val>
                                        </p:tav>
                                      </p:tavLst>
                                    </p:anim>
                                    <p:anim calcmode="lin" valueType="num">
                                      <p:cBhvr>
                                        <p:cTn id="60"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7" grpId="0" build="p">
        <p:tmplLst>
          <p:tmpl lvl="1">
            <p:tnLst>
              <p:par>
                <p:cTn presetID="42"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anim calcmode="lin" valueType="num">
                      <p:cBhvr>
                        <p:cTn dur="1000" fill="hold"/>
                        <p:tgtEl>
                          <p:spTgt spid="7"/>
                        </p:tgtEl>
                        <p:attrNameLst>
                          <p:attrName>ppt_x</p:attrName>
                        </p:attrNameLst>
                      </p:cBhvr>
                      <p:tavLst>
                        <p:tav tm="0">
                          <p:val>
                            <p:strVal val="#ppt_x"/>
                          </p:val>
                        </p:tav>
                        <p:tav tm="100000">
                          <p:val>
                            <p:strVal val="#ppt_x"/>
                          </p:val>
                        </p:tav>
                      </p:tavLst>
                    </p:anim>
                    <p:anim calcmode="lin" valueType="num">
                      <p:cBhvr>
                        <p:cTn dur="1000" fill="hold"/>
                        <p:tgtEl>
                          <p:spTgt spid="7"/>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50"/>
                  </p:stCondLst>
                  <p:childTnLst>
                    <p:set>
                      <p:cBhvr>
                        <p:cTn dur="1" fill="hold">
                          <p:stCondLst>
                            <p:cond delay="0"/>
                          </p:stCondLst>
                        </p:cTn>
                        <p:tgtEl>
                          <p:spTgt spid="9"/>
                        </p:tgtEl>
                        <p:attrNameLst>
                          <p:attrName>style.visibility</p:attrName>
                        </p:attrNameLst>
                      </p:cBhvr>
                      <p:to>
                        <p:strVal val="visible"/>
                      </p:to>
                    </p:set>
                    <p:animEffect transition="in" filter="fade">
                      <p:cBhvr>
                        <p:cTn dur="1000"/>
                        <p:tgtEl>
                          <p:spTgt spid="9"/>
                        </p:tgtEl>
                      </p:cBhvr>
                    </p:animEffect>
                    <p:anim calcmode="lin" valueType="num">
                      <p:cBhvr>
                        <p:cTn dur="1000" fill="hold"/>
                        <p:tgtEl>
                          <p:spTgt spid="9"/>
                        </p:tgtEl>
                        <p:attrNameLst>
                          <p:attrName>ppt_x</p:attrName>
                        </p:attrNameLst>
                      </p:cBhvr>
                      <p:tavLst>
                        <p:tav tm="0">
                          <p:val>
                            <p:strVal val="#ppt_x"/>
                          </p:val>
                        </p:tav>
                        <p:tav tm="100000">
                          <p:val>
                            <p:strVal val="#ppt_x"/>
                          </p:val>
                        </p:tav>
                      </p:tavLst>
                    </p:anim>
                    <p:anim calcmode="lin" valueType="num">
                      <p:cBhvr>
                        <p:cTn dur="1000" fill="hold"/>
                        <p:tgtEl>
                          <p:spTgt spid="9"/>
                        </p:tgtEl>
                        <p:attrNameLst>
                          <p:attrName>ppt_y</p:attrName>
                        </p:attrNameLst>
                      </p:cBhvr>
                      <p:tavLst>
                        <p:tav tm="0">
                          <p:val>
                            <p:strVal val="#ppt_y+.1"/>
                          </p:val>
                        </p:tav>
                        <p:tav tm="100000">
                          <p:val>
                            <p:strVal val="#ppt_y"/>
                          </p:val>
                        </p:tav>
                      </p:tavLst>
                    </p:anim>
                  </p:childTnLst>
                </p:cTn>
              </p:par>
            </p:tnLst>
          </p:tmpl>
        </p:tmplLst>
      </p:bldP>
      <p:bldP spid="11" grpId="0" build="p">
        <p:tmplLst>
          <p:tmpl lvl="1">
            <p:tnLst>
              <p:par>
                <p:cTn presetID="42" presetClass="entr" presetSubtype="0" fill="hold" nodeType="withEffect">
                  <p:stCondLst>
                    <p:cond delay="50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anim calcmode="lin" valueType="num">
                      <p:cBhvr>
                        <p:cTn dur="1000" fill="hold"/>
                        <p:tgtEl>
                          <p:spTgt spid="11"/>
                        </p:tgtEl>
                        <p:attrNameLst>
                          <p:attrName>ppt_x</p:attrName>
                        </p:attrNameLst>
                      </p:cBhvr>
                      <p:tavLst>
                        <p:tav tm="0">
                          <p:val>
                            <p:strVal val="#ppt_x"/>
                          </p:val>
                        </p:tav>
                        <p:tav tm="100000">
                          <p:val>
                            <p:strVal val="#ppt_x"/>
                          </p:val>
                        </p:tav>
                      </p:tavLst>
                    </p:anim>
                    <p:anim calcmode="lin" valueType="num">
                      <p:cBhvr>
                        <p:cTn dur="1000" fill="hold"/>
                        <p:tgtEl>
                          <p:spTgt spid="11"/>
                        </p:tgtEl>
                        <p:attrNameLst>
                          <p:attrName>ppt_y</p:attrName>
                        </p:attrNameLst>
                      </p:cBhvr>
                      <p:tavLst>
                        <p:tav tm="0">
                          <p:val>
                            <p:strVal val="#ppt_y+.1"/>
                          </p:val>
                        </p:tav>
                        <p:tav tm="100000">
                          <p:val>
                            <p:strVal val="#ppt_y"/>
                          </p:val>
                        </p:tav>
                      </p:tavLst>
                    </p:anim>
                  </p:childTnLst>
                </p:cTn>
              </p:par>
            </p:tnLst>
          </p:tmpl>
        </p:tmplLst>
      </p:bldP>
      <p:bldP spid="13" grpId="0" build="p">
        <p:tmplLst>
          <p:tmpl lvl="1">
            <p:tnLst>
              <p:par>
                <p:cTn presetID="42" presetClass="entr" presetSubtype="0" fill="hold" nodeType="withEffect">
                  <p:stCondLst>
                    <p:cond delay="750"/>
                  </p:stCondLst>
                  <p:childTnLst>
                    <p:set>
                      <p:cBhvr>
                        <p:cTn dur="1" fill="hold">
                          <p:stCondLst>
                            <p:cond delay="0"/>
                          </p:stCondLst>
                        </p:cTn>
                        <p:tgtEl>
                          <p:spTgt spid="13"/>
                        </p:tgtEl>
                        <p:attrNameLst>
                          <p:attrName>style.visibility</p:attrName>
                        </p:attrNameLst>
                      </p:cBhvr>
                      <p:to>
                        <p:strVal val="visible"/>
                      </p:to>
                    </p:set>
                    <p:animEffect transition="in" filter="fade">
                      <p:cBhvr>
                        <p:cTn dur="1000"/>
                        <p:tgtEl>
                          <p:spTgt spid="13"/>
                        </p:tgtEl>
                      </p:cBhvr>
                    </p:animEffect>
                    <p:anim calcmode="lin" valueType="num">
                      <p:cBhvr>
                        <p:cTn dur="1000" fill="hold"/>
                        <p:tgtEl>
                          <p:spTgt spid="13"/>
                        </p:tgtEl>
                        <p:attrNameLst>
                          <p:attrName>ppt_x</p:attrName>
                        </p:attrNameLst>
                      </p:cBhvr>
                      <p:tavLst>
                        <p:tav tm="0">
                          <p:val>
                            <p:strVal val="#ppt_x"/>
                          </p:val>
                        </p:tav>
                        <p:tav tm="100000">
                          <p:val>
                            <p:strVal val="#ppt_x"/>
                          </p:val>
                        </p:tav>
                      </p:tavLst>
                    </p:anim>
                    <p:anim calcmode="lin" valueType="num">
                      <p:cBhvr>
                        <p:cTn dur="1000" fill="hold"/>
                        <p:tgtEl>
                          <p:spTgt spid="13"/>
                        </p:tgtEl>
                        <p:attrNameLst>
                          <p:attrName>ppt_y</p:attrName>
                        </p:attrNameLst>
                      </p:cBhvr>
                      <p:tavLst>
                        <p:tav tm="0">
                          <p:val>
                            <p:strVal val="#ppt_y+.1"/>
                          </p:val>
                        </p:tav>
                        <p:tav tm="100000">
                          <p:val>
                            <p:strVal val="#ppt_y"/>
                          </p:val>
                        </p:tav>
                      </p:tavLst>
                    </p:anim>
                  </p:childTnLst>
                </p:cTn>
              </p:par>
            </p:tnLst>
          </p:tmpl>
        </p:tmplLst>
      </p:bldP>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750"/>
                        <p:tgtEl>
                          <p:spTgt spid="17"/>
                        </p:tgtEl>
                      </p:cBhvr>
                    </p:animEffect>
                  </p:childTnLst>
                </p:cTn>
              </p:par>
            </p:tnLst>
          </p:tmpl>
        </p:tmplLst>
      </p:bldP>
      <p:bldP spid="18" grpId="0" build="p">
        <p:tmplLst>
          <p:tmpl lvl="1">
            <p:tnLst>
              <p:par>
                <p:cTn presetID="10" presetClass="entr" presetSubtype="0" fill="hold" nodeType="withEffect">
                  <p:stCondLst>
                    <p:cond delay="350"/>
                  </p:stCondLst>
                  <p:childTnLst>
                    <p:set>
                      <p:cBhvr>
                        <p:cTn dur="1" fill="hold">
                          <p:stCondLst>
                            <p:cond delay="0"/>
                          </p:stCondLst>
                        </p:cTn>
                        <p:tgtEl>
                          <p:spTgt spid="18"/>
                        </p:tgtEl>
                        <p:attrNameLst>
                          <p:attrName>style.visibility</p:attrName>
                        </p:attrNameLst>
                      </p:cBhvr>
                      <p:to>
                        <p:strVal val="visible"/>
                      </p:to>
                    </p:set>
                    <p:animEffect transition="in" filter="fade">
                      <p:cBhvr>
                        <p:cTn dur="750"/>
                        <p:tgtEl>
                          <p:spTgt spid="18"/>
                        </p:tgtEl>
                      </p:cBhvr>
                    </p:animEffect>
                  </p:childTnLst>
                </p:cTn>
              </p:par>
            </p:tnLst>
          </p:tmpl>
        </p:tmplLst>
      </p:bldP>
      <p:bldP spid="2" grpId="0" animBg="1"/>
      <p:bldP spid="20" grpId="0" animBg="1"/>
      <p:bldP spid="21" grpId="0" animBg="1"/>
      <p:bldP spid="22"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0" y="195464"/>
            <a:ext cx="3135086" cy="480131"/>
          </a:xfrm>
        </p:spPr>
        <p:txBody>
          <a:bodyPr wrap="none">
            <a:noAutofit/>
          </a:bodyPr>
          <a:lstStyle>
            <a:lvl1pPr algn="ctr">
              <a:defRPr sz="2800" b="0">
                <a:solidFill>
                  <a:schemeClr val="accent1"/>
                </a:solidFill>
              </a:defRPr>
            </a:lvl1pPr>
          </a:lstStyle>
          <a:p>
            <a:r>
              <a:rPr lang="zh-CN" altLang="en-US" dirty="0" smtClean="0"/>
              <a:t>输入标题</a:t>
            </a:r>
            <a:endParaRPr lang="zh-CN" altLang="en-US" dirty="0"/>
          </a:p>
        </p:txBody>
      </p:sp>
      <p:sp>
        <p:nvSpPr>
          <p:cNvPr id="4" name="矩形 3"/>
          <p:cNvSpPr/>
          <p:nvPr userDrawn="1"/>
        </p:nvSpPr>
        <p:spPr>
          <a:xfrm>
            <a:off x="315006" y="247511"/>
            <a:ext cx="376036" cy="3760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1516406" y="247511"/>
            <a:ext cx="376036" cy="3760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629816838"/>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6BA47D22-9896-4CDC-AC41-67924EE0DE7C}" type="datetimeFigureOut">
              <a:rPr lang="zh-CN" altLang="en-US" smtClean="0"/>
              <a:pPr/>
              <a:t>2018/6/4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E44B3FB-6FDD-43B6-ACB1-4F3BF8EFAC8C}" type="slidenum">
              <a:rPr lang="zh-CN" altLang="en-US" smtClean="0"/>
              <a:pPr/>
              <a:t>‹#›</a:t>
            </a:fld>
            <a:endParaRPr lang="zh-CN" altLang="en-US"/>
          </a:p>
        </p:txBody>
      </p:sp>
    </p:spTree>
    <p:extLst>
      <p:ext uri="{BB962C8B-B14F-4D97-AF65-F5344CB8AC3E}">
        <p14:creationId xmlns="" xmlns:p14="http://schemas.microsoft.com/office/powerpoint/2010/main" val="84819846"/>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6BA47D22-9896-4CDC-AC41-67924EE0DE7C}" type="datetimeFigureOut">
              <a:rPr lang="zh-CN" altLang="en-US" smtClean="0"/>
              <a:pPr/>
              <a:t>2018/6/4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44B3FB-6FDD-43B6-ACB1-4F3BF8EFAC8C}" type="slidenum">
              <a:rPr lang="zh-CN" altLang="en-US" smtClean="0"/>
              <a:pPr/>
              <a:t>‹#›</a:t>
            </a:fld>
            <a:endParaRPr lang="zh-CN" altLang="en-US"/>
          </a:p>
        </p:txBody>
      </p:sp>
    </p:spTree>
    <p:extLst>
      <p:ext uri="{BB962C8B-B14F-4D97-AF65-F5344CB8AC3E}">
        <p14:creationId xmlns="" xmlns:p14="http://schemas.microsoft.com/office/powerpoint/2010/main" val="1021041033"/>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BA47D22-9896-4CDC-AC41-67924EE0DE7C}" type="datetimeFigureOut">
              <a:rPr lang="zh-CN" altLang="en-US" smtClean="0"/>
              <a:pPr/>
              <a:t>2018/6/4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E44B3FB-6FDD-43B6-ACB1-4F3BF8EFAC8C}" type="slidenum">
              <a:rPr lang="zh-CN" altLang="en-US" smtClean="0"/>
              <a:pPr/>
              <a:t>‹#›</a:t>
            </a:fld>
            <a:endParaRPr lang="zh-CN" altLang="en-US"/>
          </a:p>
        </p:txBody>
      </p:sp>
    </p:spTree>
    <p:extLst>
      <p:ext uri="{BB962C8B-B14F-4D97-AF65-F5344CB8AC3E}">
        <p14:creationId xmlns="" xmlns:p14="http://schemas.microsoft.com/office/powerpoint/2010/main" val="2419228324"/>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6BA47D22-9896-4CDC-AC41-67924EE0DE7C}" type="datetimeFigureOut">
              <a:rPr lang="zh-CN" altLang="en-US" smtClean="0"/>
              <a:pPr/>
              <a:t>2018/6/4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E44B3FB-6FDD-43B6-ACB1-4F3BF8EFAC8C}" type="slidenum">
              <a:rPr lang="zh-CN" altLang="en-US" smtClean="0"/>
              <a:pPr/>
              <a:t>‹#›</a:t>
            </a:fld>
            <a:endParaRPr lang="zh-CN" altLang="en-US"/>
          </a:p>
        </p:txBody>
      </p:sp>
    </p:spTree>
    <p:extLst>
      <p:ext uri="{BB962C8B-B14F-4D97-AF65-F5344CB8AC3E}">
        <p14:creationId xmlns="" xmlns:p14="http://schemas.microsoft.com/office/powerpoint/2010/main" val="4119103046"/>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6BA47D22-9896-4CDC-AC41-67924EE0DE7C}" type="datetimeFigureOut">
              <a:rPr lang="zh-CN" altLang="en-US" smtClean="0"/>
              <a:pPr/>
              <a:t>2018/6/4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E44B3FB-6FDD-43B6-ACB1-4F3BF8EFAC8C}" type="slidenum">
              <a:rPr lang="zh-CN" altLang="en-US" smtClean="0"/>
              <a:pPr/>
              <a:t>‹#›</a:t>
            </a:fld>
            <a:endParaRPr lang="zh-CN" altLang="en-US"/>
          </a:p>
        </p:txBody>
      </p:sp>
    </p:spTree>
    <p:extLst>
      <p:ext uri="{BB962C8B-B14F-4D97-AF65-F5344CB8AC3E}">
        <p14:creationId xmlns="" xmlns:p14="http://schemas.microsoft.com/office/powerpoint/2010/main" val="411736327"/>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A47D22-9896-4CDC-AC41-67924EE0DE7C}" type="datetimeFigureOut">
              <a:rPr lang="zh-CN" altLang="en-US" smtClean="0"/>
              <a:pPr/>
              <a:t>2018/6/4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44B3FB-6FDD-43B6-ACB1-4F3BF8EFAC8C}" type="slidenum">
              <a:rPr lang="zh-CN" altLang="en-US" smtClean="0"/>
              <a:pPr/>
              <a:t>‹#›</a:t>
            </a:fld>
            <a:endParaRPr lang="zh-CN" altLang="en-US"/>
          </a:p>
        </p:txBody>
      </p:sp>
    </p:spTree>
    <p:extLst>
      <p:ext uri="{BB962C8B-B14F-4D97-AF65-F5344CB8AC3E}">
        <p14:creationId xmlns="" xmlns:p14="http://schemas.microsoft.com/office/powerpoint/2010/main" val="577817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media" Target="../media/media1.mp3"/><Relationship Id="rId3" Type="http://schemas.openxmlformats.org/officeDocument/2006/relationships/notesSlide" Target="../notesSlides/notesSlide1.xml"/><Relationship Id="rId7" Type="http://schemas.microsoft.com/office/2007/relationships/hdphoto" Target="../media/hdphoto1.wdp"/><Relationship Id="rId2" Type="http://schemas.openxmlformats.org/officeDocument/2006/relationships/slideLayout" Target="../slideLayouts/slideLayout1.xml"/><Relationship Id="rId1" Type="http://schemas.openxmlformats.org/officeDocument/2006/relationships/audio" Target="../media/media1.mp3"/><Relationship Id="rId5" Type="http://schemas.openxmlformats.org/officeDocument/2006/relationships/image" Target="../media/image3.png"/><Relationship Id="rId4" Type="http://schemas.openxmlformats.org/officeDocument/2006/relationships/image" Target="../media/image2.jpeg"/><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pic>
        <p:nvPicPr>
          <p:cNvPr id="14" name="图片 13"/>
          <p:cNvPicPr>
            <a:picLocks noChangeAspect="1"/>
          </p:cNvPicPr>
          <p:nvPr/>
        </p:nvPicPr>
        <p:blipFill>
          <a:blip r:embed="rId5" cstate="print">
            <a:extLst>
              <a:ext uri="{BEBA8EAE-BF5A-486C-A8C5-ECC9F3942E4B}">
                <a14:imgProps xmlns="" xmlns:a14="http://schemas.microsoft.com/office/drawing/2010/main">
                  <a14:imgLayer r:embed="rId7">
                    <a14:imgEffect>
                      <a14:artisticBlur/>
                    </a14:imgEffect>
                  </a14:imgLayer>
                </a14:imgProps>
              </a:ex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3" name="矩形 2"/>
          <p:cNvSpPr/>
          <p:nvPr/>
        </p:nvSpPr>
        <p:spPr>
          <a:xfrm>
            <a:off x="0" y="2426411"/>
            <a:ext cx="12192000" cy="2361864"/>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358571" y="2656403"/>
            <a:ext cx="8068539" cy="1107996"/>
          </a:xfrm>
          <a:prstGeom prst="rect">
            <a:avLst/>
          </a:prstGeom>
          <a:noFill/>
        </p:spPr>
        <p:txBody>
          <a:bodyPr wrap="square" rtlCol="0">
            <a:spAutoFit/>
          </a:bodyPr>
          <a:lstStyle/>
          <a:p>
            <a:pPr algn="ctr"/>
            <a:r>
              <a:rPr lang="zh-CN" altLang="en-US" sz="6600" b="1" spc="600" dirty="0" smtClean="0">
                <a:solidFill>
                  <a:schemeClr val="bg1"/>
                </a:solidFill>
              </a:rPr>
              <a:t>杭州健身市场调研</a:t>
            </a:r>
            <a:endParaRPr lang="zh-CN" altLang="en-US" sz="6600" b="1" spc="600" dirty="0">
              <a:solidFill>
                <a:schemeClr val="bg1"/>
              </a:solidFill>
            </a:endParaRPr>
          </a:p>
        </p:txBody>
      </p:sp>
      <p:sp>
        <p:nvSpPr>
          <p:cNvPr id="10" name="文本框 9"/>
          <p:cNvSpPr txBox="1"/>
          <p:nvPr/>
        </p:nvSpPr>
        <p:spPr>
          <a:xfrm>
            <a:off x="4350774" y="4385196"/>
            <a:ext cx="7521678" cy="461665"/>
          </a:xfrm>
          <a:prstGeom prst="rect">
            <a:avLst/>
          </a:prstGeom>
          <a:noFill/>
        </p:spPr>
        <p:txBody>
          <a:bodyPr wrap="square" rtlCol="0">
            <a:spAutoFit/>
          </a:bodyPr>
          <a:lstStyle/>
          <a:p>
            <a:pPr algn="r"/>
            <a:r>
              <a:rPr lang="zh-CN" altLang="en-US" sz="2400" b="1" dirty="0" smtClean="0">
                <a:solidFill>
                  <a:schemeClr val="bg1"/>
                </a:solidFill>
              </a:rPr>
              <a:t>小组成员：黄锦苑   向宏伟   毛凯   梁鑫宇  冶万杰</a:t>
            </a:r>
            <a:endParaRPr lang="zh-CN" altLang="en-US" sz="2400" b="1" dirty="0">
              <a:solidFill>
                <a:schemeClr val="bg1"/>
              </a:solidFill>
            </a:endParaRPr>
          </a:p>
        </p:txBody>
      </p:sp>
      <p:pic>
        <p:nvPicPr>
          <p:cNvPr id="12" name="商务背景02 正式大气">
            <a:hlinkClick r:id="" action="ppaction://media"/>
          </p:cNvPr>
          <p:cNvPicPr>
            <a:picLocks noChangeAspect="1"/>
          </p:cNvPicPr>
          <p:nvPr>
            <a:audioFile r:link="rId1"/>
            <p:extLst>
              <p:ext uri="{DAA4B4D4-6D71-4841-9C94-3DE7FCFB9230}">
                <p14:media xmlns="" xmlns:p14="http://schemas.microsoft.com/office/powerpoint/2010/main" r:embed="rId8"/>
              </p:ext>
            </p:extLst>
          </p:nvPr>
        </p:nvPicPr>
        <p:blipFill>
          <a:blip r:embed="rId9" cstate="print"/>
          <a:stretch>
            <a:fillRect/>
          </a:stretch>
        </p:blipFill>
        <p:spPr>
          <a:xfrm>
            <a:off x="5791200" y="7051093"/>
            <a:ext cx="609600" cy="609600"/>
          </a:xfrm>
          <a:prstGeom prst="rect">
            <a:avLst/>
          </a:prstGeom>
        </p:spPr>
      </p:pic>
      <p:cxnSp>
        <p:nvCxnSpPr>
          <p:cNvPr id="7" name="直接连接符 6"/>
          <p:cNvCxnSpPr/>
          <p:nvPr/>
        </p:nvCxnSpPr>
        <p:spPr>
          <a:xfrm flipH="1">
            <a:off x="319314" y="3251200"/>
            <a:ext cx="2656114" cy="0"/>
          </a:xfrm>
          <a:prstGeom prst="line">
            <a:avLst/>
          </a:prstGeom>
          <a:ln>
            <a:gradFill>
              <a:gsLst>
                <a:gs pos="0">
                  <a:schemeClr val="bg1"/>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9865501" y="3265949"/>
            <a:ext cx="2656114" cy="0"/>
          </a:xfrm>
          <a:prstGeom prst="line">
            <a:avLst/>
          </a:prstGeom>
          <a:ln>
            <a:gradFill>
              <a:gsLst>
                <a:gs pos="0">
                  <a:schemeClr val="bg1"/>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554084793"/>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childTnLst>
                                </p:cTn>
                              </p:par>
                            </p:childTnLst>
                          </p:cTn>
                        </p:par>
                        <p:par>
                          <p:cTn id="8" fill="hold">
                            <p:stCondLst>
                              <p:cond delay="1500"/>
                            </p:stCondLst>
                            <p:childTnLst>
                              <p:par>
                                <p:cTn id="9" presetID="16" presetClass="entr" presetSubtype="2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par>
                          <p:cTn id="12" fill="hold">
                            <p:stCondLst>
                              <p:cond delay="2000"/>
                            </p:stCondLst>
                            <p:childTnLst>
                              <p:par>
                                <p:cTn id="13" presetID="2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childTnLst>
                                </p:cTn>
                              </p:par>
                              <p:par>
                                <p:cTn id="17" presetID="2" presetClass="entr" presetSubtype="8"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0-#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1+#ppt_w/2"/>
                                          </p:val>
                                        </p:tav>
                                        <p:tav tm="100000">
                                          <p:val>
                                            <p:strVal val="#ppt_x"/>
                                          </p:val>
                                        </p:tav>
                                      </p:tavLst>
                                    </p:anim>
                                    <p:anim calcmode="lin" valueType="num">
                                      <p:cBhvr additive="base">
                                        <p:cTn id="24" dur="500" fill="hold"/>
                                        <p:tgtEl>
                                          <p:spTgt spid="13"/>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2" presetClass="entr" presetSubtype="8"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0-#ppt_w/2"/>
                                          </p:val>
                                        </p:tav>
                                        <p:tav tm="100000">
                                          <p:val>
                                            <p:strVal val="#ppt_x"/>
                                          </p:val>
                                        </p:tav>
                                      </p:tavLst>
                                    </p:anim>
                                    <p:anim calcmode="lin" valueType="num">
                                      <p:cBhvr additive="base">
                                        <p:cTn id="29"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0" repeatCount="indefinite" fill="remove" display="0">
                  <p:stCondLst>
                    <p:cond delay="indefinite"/>
                  </p:stCondLst>
                  <p:endCondLst>
                    <p:cond evt="onStopAudio" delay="0">
                      <p:tgtEl>
                        <p:sldTgt/>
                      </p:tgtEl>
                    </p:cond>
                  </p:endCondLst>
                </p:cTn>
                <p:tgtEl>
                  <p:spTgt spid="12"/>
                </p:tgtEl>
              </p:cMediaNode>
            </p:audio>
          </p:childTnLst>
        </p:cTn>
      </p:par>
    </p:tnLst>
    <p:bldLst>
      <p:bldP spid="3" grpId="0" animBg="1"/>
      <p:bldP spid="6" grpId="0"/>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46" name="图片 45"/>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3" name="矩形 22"/>
          <p:cNvSpPr/>
          <p:nvPr/>
        </p:nvSpPr>
        <p:spPr>
          <a:xfrm>
            <a:off x="0" y="0"/>
            <a:ext cx="1219200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a:t>
            </a:r>
            <a:endParaRPr lang="zh-CN" altLang="en-US" dirty="0"/>
          </a:p>
        </p:txBody>
      </p:sp>
      <p:sp>
        <p:nvSpPr>
          <p:cNvPr id="3" name="文本框 2"/>
          <p:cNvSpPr txBox="1"/>
          <p:nvPr/>
        </p:nvSpPr>
        <p:spPr>
          <a:xfrm>
            <a:off x="2438389" y="2747559"/>
            <a:ext cx="2786743" cy="584775"/>
          </a:xfrm>
          <a:prstGeom prst="rect">
            <a:avLst/>
          </a:prstGeom>
          <a:noFill/>
        </p:spPr>
        <p:txBody>
          <a:bodyPr wrap="square" rtlCol="0">
            <a:spAutoFit/>
          </a:bodyPr>
          <a:lstStyle/>
          <a:p>
            <a:pPr algn="ctr"/>
            <a:r>
              <a:rPr lang="zh-CN" altLang="en-US" sz="3200" dirty="0" smtClean="0">
                <a:solidFill>
                  <a:schemeClr val="bg1"/>
                </a:solidFill>
              </a:rPr>
              <a:t>目录</a:t>
            </a:r>
            <a:endParaRPr lang="zh-CN" altLang="en-US" sz="3200" dirty="0">
              <a:solidFill>
                <a:schemeClr val="bg1"/>
              </a:solidFill>
            </a:endParaRPr>
          </a:p>
        </p:txBody>
      </p:sp>
      <p:sp>
        <p:nvSpPr>
          <p:cNvPr id="24" name="文本框 23"/>
          <p:cNvSpPr txBox="1"/>
          <p:nvPr/>
        </p:nvSpPr>
        <p:spPr>
          <a:xfrm>
            <a:off x="2438389" y="3261847"/>
            <a:ext cx="2786743" cy="400110"/>
          </a:xfrm>
          <a:prstGeom prst="rect">
            <a:avLst/>
          </a:prstGeom>
          <a:noFill/>
        </p:spPr>
        <p:txBody>
          <a:bodyPr wrap="square" rtlCol="0">
            <a:spAutoFit/>
          </a:bodyPr>
          <a:lstStyle/>
          <a:p>
            <a:pPr algn="ctr"/>
            <a:r>
              <a:rPr lang="en-US" altLang="zh-CN" sz="2000" dirty="0" smtClean="0">
                <a:solidFill>
                  <a:schemeClr val="bg1"/>
                </a:solidFill>
              </a:rPr>
              <a:t>CONTENTS</a:t>
            </a:r>
            <a:endParaRPr lang="zh-CN" altLang="en-US" sz="2000" dirty="0">
              <a:solidFill>
                <a:schemeClr val="bg1"/>
              </a:solidFill>
            </a:endParaRPr>
          </a:p>
        </p:txBody>
      </p:sp>
      <p:sp>
        <p:nvSpPr>
          <p:cNvPr id="4" name="文本框 3"/>
          <p:cNvSpPr txBox="1"/>
          <p:nvPr/>
        </p:nvSpPr>
        <p:spPr>
          <a:xfrm>
            <a:off x="5965350" y="1571791"/>
            <a:ext cx="1698171" cy="461665"/>
          </a:xfrm>
          <a:prstGeom prst="rect">
            <a:avLst/>
          </a:prstGeom>
          <a:noFill/>
        </p:spPr>
        <p:txBody>
          <a:bodyPr wrap="square" rtlCol="0">
            <a:spAutoFit/>
          </a:bodyPr>
          <a:lstStyle/>
          <a:p>
            <a:pPr algn="ctr"/>
            <a:r>
              <a:rPr lang="zh-CN" altLang="en-US" sz="2400" dirty="0" smtClean="0">
                <a:solidFill>
                  <a:schemeClr val="bg1"/>
                </a:solidFill>
              </a:rPr>
              <a:t>政策分析</a:t>
            </a:r>
            <a:endParaRPr lang="zh-CN" altLang="en-US" sz="2400" dirty="0">
              <a:solidFill>
                <a:schemeClr val="bg1"/>
              </a:solidFill>
            </a:endParaRPr>
          </a:p>
        </p:txBody>
      </p:sp>
      <p:sp>
        <p:nvSpPr>
          <p:cNvPr id="26" name="文本框 25"/>
          <p:cNvSpPr txBox="1"/>
          <p:nvPr/>
        </p:nvSpPr>
        <p:spPr>
          <a:xfrm>
            <a:off x="5994846" y="2674328"/>
            <a:ext cx="1698171" cy="461665"/>
          </a:xfrm>
          <a:prstGeom prst="rect">
            <a:avLst/>
          </a:prstGeom>
          <a:noFill/>
        </p:spPr>
        <p:txBody>
          <a:bodyPr wrap="square" rtlCol="0">
            <a:spAutoFit/>
          </a:bodyPr>
          <a:lstStyle/>
          <a:p>
            <a:pPr algn="ctr"/>
            <a:r>
              <a:rPr lang="zh-CN" altLang="en-US" sz="2400" dirty="0" smtClean="0">
                <a:solidFill>
                  <a:schemeClr val="bg1"/>
                </a:solidFill>
              </a:rPr>
              <a:t>调研</a:t>
            </a:r>
            <a:r>
              <a:rPr lang="zh-CN" altLang="en-US" sz="2400" dirty="0" smtClean="0">
                <a:solidFill>
                  <a:schemeClr val="bg1"/>
                </a:solidFill>
              </a:rPr>
              <a:t>分析</a:t>
            </a:r>
            <a:endParaRPr lang="zh-CN" altLang="en-US" sz="2400" dirty="0">
              <a:solidFill>
                <a:schemeClr val="bg1"/>
              </a:solidFill>
            </a:endParaRPr>
          </a:p>
        </p:txBody>
      </p:sp>
      <p:sp>
        <p:nvSpPr>
          <p:cNvPr id="27" name="文本框 26"/>
          <p:cNvSpPr txBox="1"/>
          <p:nvPr/>
        </p:nvSpPr>
        <p:spPr>
          <a:xfrm>
            <a:off x="5980099" y="3830280"/>
            <a:ext cx="1698171" cy="461665"/>
          </a:xfrm>
          <a:prstGeom prst="rect">
            <a:avLst/>
          </a:prstGeom>
          <a:noFill/>
        </p:spPr>
        <p:txBody>
          <a:bodyPr wrap="square" rtlCol="0">
            <a:spAutoFit/>
          </a:bodyPr>
          <a:lstStyle/>
          <a:p>
            <a:pPr algn="ctr"/>
            <a:r>
              <a:rPr lang="zh-CN" altLang="en-US" sz="2400" dirty="0" smtClean="0">
                <a:solidFill>
                  <a:schemeClr val="bg1"/>
                </a:solidFill>
              </a:rPr>
              <a:t>市场分析</a:t>
            </a:r>
            <a:endParaRPr lang="zh-CN" altLang="en-US" sz="2400" dirty="0">
              <a:solidFill>
                <a:schemeClr val="bg1"/>
              </a:solidFill>
            </a:endParaRPr>
          </a:p>
        </p:txBody>
      </p:sp>
      <p:sp>
        <p:nvSpPr>
          <p:cNvPr id="28" name="文本框 27"/>
          <p:cNvSpPr txBox="1"/>
          <p:nvPr/>
        </p:nvSpPr>
        <p:spPr>
          <a:xfrm>
            <a:off x="6009595" y="5000980"/>
            <a:ext cx="1698171" cy="461665"/>
          </a:xfrm>
          <a:prstGeom prst="rect">
            <a:avLst/>
          </a:prstGeom>
          <a:noFill/>
        </p:spPr>
        <p:txBody>
          <a:bodyPr wrap="square" rtlCol="0">
            <a:spAutoFit/>
          </a:bodyPr>
          <a:lstStyle/>
          <a:p>
            <a:pPr algn="ctr"/>
            <a:r>
              <a:rPr lang="zh-CN" altLang="en-US" sz="2400" dirty="0" smtClean="0">
                <a:solidFill>
                  <a:schemeClr val="bg1"/>
                </a:solidFill>
              </a:rPr>
              <a:t>调研结论</a:t>
            </a:r>
            <a:endParaRPr lang="zh-CN" altLang="en-US" sz="2400" dirty="0">
              <a:solidFill>
                <a:schemeClr val="bg1"/>
              </a:solidFill>
            </a:endParaRPr>
          </a:p>
        </p:txBody>
      </p:sp>
      <p:sp>
        <p:nvSpPr>
          <p:cNvPr id="29" name="文本框 28"/>
          <p:cNvSpPr txBox="1"/>
          <p:nvPr/>
        </p:nvSpPr>
        <p:spPr>
          <a:xfrm>
            <a:off x="5965350" y="2003476"/>
            <a:ext cx="1698171" cy="307777"/>
          </a:xfrm>
          <a:prstGeom prst="rect">
            <a:avLst/>
          </a:prstGeom>
          <a:noFill/>
        </p:spPr>
        <p:txBody>
          <a:bodyPr wrap="square" rtlCol="0">
            <a:spAutoFit/>
          </a:bodyPr>
          <a:lstStyle/>
          <a:p>
            <a:pPr algn="ctr"/>
            <a:r>
              <a:rPr lang="en-US" altLang="zh-CN" sz="1400" dirty="0" smtClean="0">
                <a:solidFill>
                  <a:schemeClr val="bg1"/>
                </a:solidFill>
              </a:rPr>
              <a:t>POLICY ANALYSIS</a:t>
            </a:r>
            <a:endParaRPr lang="zh-CN" altLang="en-US" sz="1400" dirty="0">
              <a:solidFill>
                <a:schemeClr val="bg1"/>
              </a:solidFill>
            </a:endParaRPr>
          </a:p>
        </p:txBody>
      </p:sp>
      <p:sp>
        <p:nvSpPr>
          <p:cNvPr id="31" name="文本框 30"/>
          <p:cNvSpPr txBox="1"/>
          <p:nvPr/>
        </p:nvSpPr>
        <p:spPr>
          <a:xfrm>
            <a:off x="5994846" y="3268245"/>
            <a:ext cx="1698171" cy="307777"/>
          </a:xfrm>
          <a:prstGeom prst="rect">
            <a:avLst/>
          </a:prstGeom>
          <a:noFill/>
        </p:spPr>
        <p:txBody>
          <a:bodyPr wrap="square" rtlCol="0">
            <a:spAutoFit/>
          </a:bodyPr>
          <a:lstStyle/>
          <a:p>
            <a:pPr algn="ctr"/>
            <a:r>
              <a:rPr lang="en-US" altLang="zh-CN" sz="1400" dirty="0" smtClean="0">
                <a:solidFill>
                  <a:schemeClr val="bg1"/>
                </a:solidFill>
              </a:rPr>
              <a:t>SURVEYANALYSIS   </a:t>
            </a:r>
            <a:endParaRPr lang="zh-CN" altLang="en-US" sz="1400" dirty="0">
              <a:solidFill>
                <a:schemeClr val="bg1"/>
              </a:solidFill>
            </a:endParaRPr>
          </a:p>
        </p:txBody>
      </p:sp>
      <p:sp>
        <p:nvSpPr>
          <p:cNvPr id="32" name="文本框 31"/>
          <p:cNvSpPr txBox="1"/>
          <p:nvPr/>
        </p:nvSpPr>
        <p:spPr>
          <a:xfrm>
            <a:off x="6053840" y="4365203"/>
            <a:ext cx="1698171" cy="307777"/>
          </a:xfrm>
          <a:prstGeom prst="rect">
            <a:avLst/>
          </a:prstGeom>
          <a:noFill/>
        </p:spPr>
        <p:txBody>
          <a:bodyPr wrap="square" rtlCol="0">
            <a:spAutoFit/>
          </a:bodyPr>
          <a:lstStyle/>
          <a:p>
            <a:pPr algn="ctr"/>
            <a:r>
              <a:rPr lang="en-US" altLang="zh-CN" sz="1400" dirty="0" smtClean="0">
                <a:solidFill>
                  <a:schemeClr val="bg1"/>
                </a:solidFill>
              </a:rPr>
              <a:t>DATA ANALYSIS</a:t>
            </a:r>
            <a:endParaRPr lang="zh-CN" altLang="en-US" sz="1400" dirty="0">
              <a:solidFill>
                <a:schemeClr val="bg1"/>
              </a:solidFill>
            </a:endParaRPr>
          </a:p>
        </p:txBody>
      </p:sp>
      <p:sp>
        <p:nvSpPr>
          <p:cNvPr id="33" name="文本框 32"/>
          <p:cNvSpPr txBox="1"/>
          <p:nvPr/>
        </p:nvSpPr>
        <p:spPr>
          <a:xfrm>
            <a:off x="6053841" y="5609650"/>
            <a:ext cx="1698171" cy="307777"/>
          </a:xfrm>
          <a:prstGeom prst="rect">
            <a:avLst/>
          </a:prstGeom>
          <a:noFill/>
        </p:spPr>
        <p:txBody>
          <a:bodyPr wrap="square" rtlCol="0">
            <a:spAutoFit/>
          </a:bodyPr>
          <a:lstStyle/>
          <a:p>
            <a:pPr algn="ctr"/>
            <a:r>
              <a:rPr lang="en-US" altLang="zh-CN" sz="1400" dirty="0" smtClean="0">
                <a:solidFill>
                  <a:schemeClr val="bg1"/>
                </a:solidFill>
              </a:rPr>
              <a:t>CONCLUSION</a:t>
            </a:r>
            <a:endParaRPr lang="zh-CN" altLang="en-US" sz="1400" dirty="0">
              <a:solidFill>
                <a:schemeClr val="bg1"/>
              </a:solidFill>
            </a:endParaRPr>
          </a:p>
        </p:txBody>
      </p:sp>
      <p:sp>
        <p:nvSpPr>
          <p:cNvPr id="47" name="矩形 46"/>
          <p:cNvSpPr/>
          <p:nvPr/>
        </p:nvSpPr>
        <p:spPr>
          <a:xfrm>
            <a:off x="2842591" y="2747560"/>
            <a:ext cx="1987826" cy="92938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3608465290"/>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250"/>
                                        <p:tgtEl>
                                          <p:spTgt spid="47"/>
                                        </p:tgtEl>
                                      </p:cBhvr>
                                    </p:animEffect>
                                  </p:childTnLst>
                                </p:cTn>
                              </p:par>
                            </p:childTnLst>
                          </p:cTn>
                        </p:par>
                        <p:par>
                          <p:cTn id="17" fill="hold">
                            <p:stCondLst>
                              <p:cond delay="750"/>
                            </p:stCondLst>
                            <p:childTnLst>
                              <p:par>
                                <p:cTn id="18" presetID="26" presetClass="emph" presetSubtype="0" fill="hold" grpId="1" nodeType="afterEffect">
                                  <p:stCondLst>
                                    <p:cond delay="0"/>
                                  </p:stCondLst>
                                  <p:childTnLst>
                                    <p:animEffect transition="out" filter="fade">
                                      <p:cBhvr>
                                        <p:cTn id="19" dur="500" tmFilter="0, 0; .2, .5; .8, .5; 1, 0"/>
                                        <p:tgtEl>
                                          <p:spTgt spid="47"/>
                                        </p:tgtEl>
                                      </p:cBhvr>
                                    </p:animEffect>
                                    <p:animScale>
                                      <p:cBhvr>
                                        <p:cTn id="20" dur="250" autoRev="1" fill="hold"/>
                                        <p:tgtEl>
                                          <p:spTgt spid="47"/>
                                        </p:tgtEl>
                                      </p:cBhvr>
                                      <p:by x="105000" y="105000"/>
                                    </p:animScale>
                                  </p:childTnLst>
                                </p:cTn>
                              </p:par>
                            </p:childTnLst>
                          </p:cTn>
                        </p:par>
                        <p:par>
                          <p:cTn id="21" fill="hold">
                            <p:stCondLst>
                              <p:cond delay="1250"/>
                            </p:stCondLst>
                            <p:childTnLst>
                              <p:par>
                                <p:cTn id="22" presetID="10"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par>
                                <p:cTn id="25" presetID="10" presetClass="entr" presetSubtype="0" fill="hold" grpId="0" nodeType="withEffect">
                                  <p:stCondLst>
                                    <p:cond delay="25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par>
                                <p:cTn id="32" presetID="10" presetClass="entr" presetSubtype="0" fill="hold" grpId="0" nodeType="withEffect">
                                  <p:stCondLst>
                                    <p:cond delay="25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500"/>
                                        <p:tgtEl>
                                          <p:spTgt spid="31"/>
                                        </p:tgtEl>
                                      </p:cBhvr>
                                    </p:animEffect>
                                  </p:childTnLst>
                                </p:cTn>
                              </p:par>
                            </p:childTnLst>
                          </p:cTn>
                        </p:par>
                        <p:par>
                          <p:cTn id="35" fill="hold">
                            <p:stCondLst>
                              <p:cond delay="2750"/>
                            </p:stCondLst>
                            <p:childTnLst>
                              <p:par>
                                <p:cTn id="36" presetID="10"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par>
                          <p:cTn id="42" fill="hold">
                            <p:stCondLst>
                              <p:cond delay="3500"/>
                            </p:stCondLst>
                            <p:childTnLst>
                              <p:par>
                                <p:cTn id="43" presetID="10" presetClass="entr" presetSubtype="0" fill="hold" grpId="0" nodeType="after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fade">
                                      <p:cBhvr>
                                        <p:cTn id="45" dur="500"/>
                                        <p:tgtEl>
                                          <p:spTgt spid="28"/>
                                        </p:tgtEl>
                                      </p:cBhvr>
                                    </p:animEffect>
                                  </p:childTnLst>
                                </p:cTn>
                              </p:par>
                              <p:par>
                                <p:cTn id="46" presetID="10" presetClass="entr" presetSubtype="0" fill="hold" grpId="0" nodeType="withEffect">
                                  <p:stCondLst>
                                    <p:cond delay="250"/>
                                  </p:stCondLst>
                                  <p:childTnLst>
                                    <p:set>
                                      <p:cBhvr>
                                        <p:cTn id="47" dur="1" fill="hold">
                                          <p:stCondLst>
                                            <p:cond delay="0"/>
                                          </p:stCondLst>
                                        </p:cTn>
                                        <p:tgtEl>
                                          <p:spTgt spid="33"/>
                                        </p:tgtEl>
                                        <p:attrNameLst>
                                          <p:attrName>style.visibility</p:attrName>
                                        </p:attrNameLst>
                                      </p:cBhvr>
                                      <p:to>
                                        <p:strVal val="visible"/>
                                      </p:to>
                                    </p:set>
                                    <p:animEffect transition="in" filter="fade">
                                      <p:cBhvr>
                                        <p:cTn id="4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4" grpId="0"/>
      <p:bldP spid="4" grpId="0"/>
      <p:bldP spid="26" grpId="0"/>
      <p:bldP spid="27" grpId="0"/>
      <p:bldP spid="28" grpId="0"/>
      <p:bldP spid="29" grpId="0"/>
      <p:bldP spid="31" grpId="0"/>
      <p:bldP spid="32" grpId="0"/>
      <p:bldP spid="33" grpId="0"/>
      <p:bldP spid="47" grpId="0" animBg="1"/>
      <p:bldP spid="47"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dirty="0" smtClean="0"/>
              <a:t>政策分析</a:t>
            </a:r>
            <a:endParaRPr lang="zh-CN" altLang="en-US" dirty="0"/>
          </a:p>
        </p:txBody>
      </p:sp>
      <p:sp>
        <p:nvSpPr>
          <p:cNvPr id="3" name="椭圆 2"/>
          <p:cNvSpPr/>
          <p:nvPr/>
        </p:nvSpPr>
        <p:spPr>
          <a:xfrm>
            <a:off x="2250664" y="3149496"/>
            <a:ext cx="990600" cy="9906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cs typeface="+mn-ea"/>
                <a:sym typeface="+mn-lt"/>
              </a:rPr>
              <a:t>01</a:t>
            </a:r>
            <a:endParaRPr lang="zh-CN" altLang="en-US" sz="2000" dirty="0">
              <a:cs typeface="+mn-ea"/>
              <a:sym typeface="+mn-lt"/>
            </a:endParaRPr>
          </a:p>
        </p:txBody>
      </p:sp>
      <p:sp>
        <p:nvSpPr>
          <p:cNvPr id="4" name="文本框 3"/>
          <p:cNvSpPr txBox="1"/>
          <p:nvPr/>
        </p:nvSpPr>
        <p:spPr>
          <a:xfrm>
            <a:off x="1302621" y="4396357"/>
            <a:ext cx="2886686" cy="1131079"/>
          </a:xfrm>
          <a:prstGeom prst="rect">
            <a:avLst/>
          </a:prstGeom>
          <a:noFill/>
        </p:spPr>
        <p:txBody>
          <a:bodyPr wrap="square" rtlCol="0">
            <a:spAutoFit/>
          </a:bodyPr>
          <a:lstStyle/>
          <a:p>
            <a:pPr algn="ctr">
              <a:lnSpc>
                <a:spcPct val="125000"/>
              </a:lnSpc>
              <a:spcAft>
                <a:spcPts val="600"/>
              </a:spcAft>
            </a:pPr>
            <a:r>
              <a:rPr lang="zh-CN" altLang="en-US" dirty="0" smtClean="0">
                <a:cs typeface="+mn-ea"/>
                <a:sym typeface="+mn-lt"/>
              </a:rPr>
              <a:t>体育总局发布“十三五体育规划”</a:t>
            </a:r>
            <a:r>
              <a:rPr lang="en-US" altLang="zh-CN" dirty="0" smtClean="0">
                <a:cs typeface="+mn-ea"/>
                <a:sym typeface="+mn-lt"/>
              </a:rPr>
              <a:t>——</a:t>
            </a:r>
            <a:r>
              <a:rPr lang="zh-CN" altLang="en-US" dirty="0" smtClean="0">
                <a:cs typeface="+mn-ea"/>
                <a:sym typeface="+mn-lt"/>
              </a:rPr>
              <a:t>健身上升到国家战略</a:t>
            </a:r>
          </a:p>
        </p:txBody>
      </p:sp>
      <p:sp>
        <p:nvSpPr>
          <p:cNvPr id="5" name="加号 4"/>
          <p:cNvSpPr/>
          <p:nvPr/>
        </p:nvSpPr>
        <p:spPr>
          <a:xfrm>
            <a:off x="4189307" y="3426867"/>
            <a:ext cx="435858" cy="435858"/>
          </a:xfrm>
          <a:prstGeom prst="mathPl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椭圆 5"/>
          <p:cNvSpPr/>
          <p:nvPr/>
        </p:nvSpPr>
        <p:spPr>
          <a:xfrm>
            <a:off x="5573208" y="3149496"/>
            <a:ext cx="990600" cy="9906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cs typeface="+mn-ea"/>
                <a:sym typeface="+mn-lt"/>
              </a:rPr>
              <a:t>02</a:t>
            </a:r>
            <a:endParaRPr lang="zh-CN" altLang="en-US" sz="2000" dirty="0">
              <a:cs typeface="+mn-ea"/>
              <a:sym typeface="+mn-lt"/>
            </a:endParaRPr>
          </a:p>
        </p:txBody>
      </p:sp>
      <p:sp>
        <p:nvSpPr>
          <p:cNvPr id="7" name="文本框 6"/>
          <p:cNvSpPr txBox="1"/>
          <p:nvPr/>
        </p:nvSpPr>
        <p:spPr>
          <a:xfrm>
            <a:off x="4625165" y="4396357"/>
            <a:ext cx="2886686" cy="1131079"/>
          </a:xfrm>
          <a:prstGeom prst="rect">
            <a:avLst/>
          </a:prstGeom>
          <a:noFill/>
        </p:spPr>
        <p:txBody>
          <a:bodyPr wrap="square" rtlCol="0">
            <a:spAutoFit/>
          </a:bodyPr>
          <a:lstStyle/>
          <a:p>
            <a:pPr marL="342900" indent="-342900" algn="ctr">
              <a:lnSpc>
                <a:spcPct val="125000"/>
              </a:lnSpc>
              <a:spcAft>
                <a:spcPts val="600"/>
              </a:spcAft>
            </a:pPr>
            <a:r>
              <a:rPr lang="zh-CN" altLang="en-US" dirty="0" smtClean="0">
                <a:cs typeface="+mn-ea"/>
                <a:sym typeface="+mn-lt"/>
              </a:rPr>
              <a:t>各地出台相关文件、计划，将体育产业划分为绿色产业、朝阳产业</a:t>
            </a:r>
          </a:p>
        </p:txBody>
      </p:sp>
      <p:sp>
        <p:nvSpPr>
          <p:cNvPr id="9" name="加号 8"/>
          <p:cNvSpPr/>
          <p:nvPr/>
        </p:nvSpPr>
        <p:spPr>
          <a:xfrm>
            <a:off x="7511851" y="3426867"/>
            <a:ext cx="435858" cy="435858"/>
          </a:xfrm>
          <a:prstGeom prst="mathPl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椭圆 9"/>
          <p:cNvSpPr/>
          <p:nvPr/>
        </p:nvSpPr>
        <p:spPr>
          <a:xfrm>
            <a:off x="8895752" y="3149496"/>
            <a:ext cx="990600" cy="9906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cs typeface="+mn-ea"/>
                <a:sym typeface="+mn-lt"/>
              </a:rPr>
              <a:t>03</a:t>
            </a:r>
            <a:endParaRPr lang="zh-CN" altLang="en-US" sz="2000" dirty="0">
              <a:cs typeface="+mn-ea"/>
              <a:sym typeface="+mn-lt"/>
            </a:endParaRPr>
          </a:p>
        </p:txBody>
      </p:sp>
      <p:sp>
        <p:nvSpPr>
          <p:cNvPr id="11" name="文本框 10"/>
          <p:cNvSpPr txBox="1"/>
          <p:nvPr/>
        </p:nvSpPr>
        <p:spPr>
          <a:xfrm>
            <a:off x="7947709" y="4396357"/>
            <a:ext cx="2886686" cy="1099468"/>
          </a:xfrm>
          <a:prstGeom prst="rect">
            <a:avLst/>
          </a:prstGeom>
          <a:noFill/>
        </p:spPr>
        <p:txBody>
          <a:bodyPr wrap="square" rtlCol="0">
            <a:spAutoFit/>
          </a:bodyPr>
          <a:lstStyle/>
          <a:p>
            <a:pPr marL="342900" indent="-342900" algn="ctr">
              <a:lnSpc>
                <a:spcPct val="125000"/>
              </a:lnSpc>
              <a:spcAft>
                <a:spcPts val="600"/>
              </a:spcAft>
            </a:pPr>
            <a:r>
              <a:rPr lang="zh-CN" altLang="zh-CN" dirty="0" smtClean="0"/>
              <a:t>《“健康中国</a:t>
            </a:r>
            <a:r>
              <a:rPr lang="en-US" altLang="zh-CN" dirty="0" smtClean="0"/>
              <a:t> 2030</a:t>
            </a:r>
            <a:r>
              <a:rPr lang="zh-CN" altLang="zh-CN" dirty="0" smtClean="0"/>
              <a:t>”规划纲要》提出了三大战略目标</a:t>
            </a:r>
            <a:endParaRPr lang="zh-CN" altLang="en-US" dirty="0" smtClean="0">
              <a:cs typeface="+mn-ea"/>
              <a:sym typeface="+mn-lt"/>
            </a:endParaRPr>
          </a:p>
        </p:txBody>
      </p:sp>
      <p:sp>
        <p:nvSpPr>
          <p:cNvPr id="12" name="矩形 11"/>
          <p:cNvSpPr/>
          <p:nvPr/>
        </p:nvSpPr>
        <p:spPr>
          <a:xfrm>
            <a:off x="0" y="1774614"/>
            <a:ext cx="12192000" cy="10160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3600" dirty="0" smtClean="0">
              <a:cs typeface="+mn-ea"/>
              <a:sym typeface="+mn-lt"/>
            </a:endParaRPr>
          </a:p>
        </p:txBody>
      </p:sp>
      <p:sp>
        <p:nvSpPr>
          <p:cNvPr id="51203" name="Rectangle 3"/>
          <p:cNvSpPr>
            <a:spLocks noChangeArrowheads="1"/>
          </p:cNvSpPr>
          <p:nvPr/>
        </p:nvSpPr>
        <p:spPr bwMode="auto">
          <a:xfrm>
            <a:off x="422431" y="2059980"/>
            <a:ext cx="11769569" cy="58477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304800" algn="l" defTabSz="914400" rtl="0" eaLnBrk="1" fontAlgn="base" latinLnBrk="0" hangingPunct="1">
              <a:lnSpc>
                <a:spcPct val="100000"/>
              </a:lnSpc>
              <a:spcBef>
                <a:spcPct val="0"/>
              </a:spcBef>
              <a:spcAft>
                <a:spcPct val="0"/>
              </a:spcAft>
              <a:buClrTx/>
              <a:buSzTx/>
              <a:buFontTx/>
              <a:buNone/>
              <a:tabLst/>
            </a:pPr>
            <a:r>
              <a:rPr kumimoji="0" lang="zh-CN" sz="3200" b="1" i="0" u="none" strike="noStrike" cap="none" normalizeH="0" baseline="0" dirty="0" smtClean="0">
                <a:ln>
                  <a:noFill/>
                </a:ln>
                <a:solidFill>
                  <a:schemeClr val="bg1"/>
                </a:solidFill>
                <a:effectLst/>
                <a:latin typeface="+mj-lt"/>
                <a:ea typeface="宋体" pitchFamily="2" charset="-122"/>
                <a:cs typeface="宋体" pitchFamily="2" charset="-122"/>
              </a:rPr>
              <a:t>为推动健身行业发展，政府不断出台利好政策对行业进行扶持</a:t>
            </a:r>
            <a:r>
              <a:rPr kumimoji="0" lang="zh-CN" sz="1200" b="0" i="0" u="none" strike="noStrike" cap="none" normalizeH="0" baseline="0" dirty="0" smtClean="0">
                <a:ln>
                  <a:noFill/>
                </a:ln>
                <a:solidFill>
                  <a:schemeClr val="tx1"/>
                </a:solidFill>
                <a:effectLst/>
                <a:latin typeface="Calibri" pitchFamily="34" charset="0"/>
                <a:ea typeface="宋体" pitchFamily="2" charset="-122"/>
                <a:cs typeface="宋体" pitchFamily="2" charset="-122"/>
              </a:rPr>
              <a:t>。</a:t>
            </a:r>
            <a:endParaRPr kumimoji="0" lang="zh-CN" sz="18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p:txBody>
      </p:sp>
    </p:spTree>
    <p:extLst>
      <p:ext uri="{BB962C8B-B14F-4D97-AF65-F5344CB8AC3E}">
        <p14:creationId xmlns="" xmlns:p14="http://schemas.microsoft.com/office/powerpoint/2010/main" val="811493028"/>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38" presetClass="entr" presetSubtype="0" accel="5000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set>
                                      <p:cBhvr>
                                        <p:cTn id="11" dur="455" fill="hold">
                                          <p:stCondLst>
                                            <p:cond delay="0"/>
                                          </p:stCondLst>
                                        </p:cTn>
                                        <p:tgtEl>
                                          <p:spTgt spid="3"/>
                                        </p:tgtEl>
                                        <p:attrNameLst>
                                          <p:attrName>style.rotation</p:attrName>
                                        </p:attrNameLst>
                                      </p:cBhvr>
                                      <p:to>
                                        <p:strVal val="-45.0"/>
                                      </p:to>
                                    </p:set>
                                    <p:anim calcmode="lin" valueType="num">
                                      <p:cBhvr>
                                        <p:cTn id="12" dur="455" fill="hold">
                                          <p:stCondLst>
                                            <p:cond delay="455"/>
                                          </p:stCondLst>
                                        </p:cTn>
                                        <p:tgtEl>
                                          <p:spTgt spid="3"/>
                                        </p:tgtEl>
                                        <p:attrNameLst>
                                          <p:attrName>style.rotation</p:attrName>
                                        </p:attrNameLst>
                                      </p:cBhvr>
                                      <p:tavLst>
                                        <p:tav tm="0">
                                          <p:val>
                                            <p:fltVal val="-45"/>
                                          </p:val>
                                        </p:tav>
                                        <p:tav tm="69900">
                                          <p:val>
                                            <p:fltVal val="45"/>
                                          </p:val>
                                        </p:tav>
                                        <p:tav tm="100000">
                                          <p:val>
                                            <p:fltVal val="0"/>
                                          </p:val>
                                        </p:tav>
                                      </p:tavLst>
                                    </p:anim>
                                    <p:anim calcmode="lin" valueType="num">
                                      <p:cBhvr>
                                        <p:cTn id="13" dur="455" fill="hold">
                                          <p:stCondLst>
                                            <p:cond delay="0"/>
                                          </p:stCondLst>
                                        </p:cTn>
                                        <p:tgtEl>
                                          <p:spTgt spid="3"/>
                                        </p:tgtEl>
                                        <p:attrNameLst>
                                          <p:attrName>ppt_y</p:attrName>
                                        </p:attrNameLst>
                                      </p:cBhvr>
                                      <p:tavLst>
                                        <p:tav tm="0">
                                          <p:val>
                                            <p:strVal val="#ppt_y-1"/>
                                          </p:val>
                                        </p:tav>
                                        <p:tav tm="100000">
                                          <p:val>
                                            <p:strVal val="#ppt_y-(0.354*#ppt_w-0.172*#ppt_h)"/>
                                          </p:val>
                                        </p:tav>
                                      </p:tavLst>
                                    </p:anim>
                                    <p:anim calcmode="lin" valueType="num">
                                      <p:cBhvr>
                                        <p:cTn id="14" dur="156" decel="50000" autoRev="1" fill="hold">
                                          <p:stCondLst>
                                            <p:cond delay="455"/>
                                          </p:stCondLst>
                                        </p:cTn>
                                        <p:tgtEl>
                                          <p:spTgt spid="3"/>
                                        </p:tgtEl>
                                        <p:attrNameLst>
                                          <p:attrName>ppt_y</p:attrName>
                                        </p:attrNameLst>
                                      </p:cBhvr>
                                      <p:tavLst>
                                        <p:tav tm="0">
                                          <p:val>
                                            <p:strVal val="#ppt_y-(0.354*#ppt_w-0.172*#ppt_h)"/>
                                          </p:val>
                                        </p:tav>
                                        <p:tav tm="100000">
                                          <p:val>
                                            <p:strVal val="#ppt_y-(0.354*#ppt_w-0.172*#ppt_h)-#ppt_h/2"/>
                                          </p:val>
                                        </p:tav>
                                      </p:tavLst>
                                    </p:anim>
                                    <p:anim calcmode="lin" valueType="num">
                                      <p:cBhvr>
                                        <p:cTn id="15" dur="136" fill="hold">
                                          <p:stCondLst>
                                            <p:cond delay="864"/>
                                          </p:stCondLst>
                                        </p:cTn>
                                        <p:tgtEl>
                                          <p:spTgt spid="3"/>
                                        </p:tgtEl>
                                        <p:attrNameLst>
                                          <p:attrName>ppt_y</p:attrName>
                                        </p:attrNameLst>
                                      </p:cBhvr>
                                      <p:tavLst>
                                        <p:tav tm="0">
                                          <p:val>
                                            <p:strVal val="#ppt_y-(0.354*#ppt_w-0.172*#ppt_h)"/>
                                          </p:val>
                                        </p:tav>
                                        <p:tav tm="100000">
                                          <p:val>
                                            <p:strVal val="#ppt_y"/>
                                          </p:val>
                                        </p:tav>
                                      </p:tavLst>
                                    </p:anim>
                                  </p:childTnLst>
                                </p:cTn>
                              </p:par>
                            </p:childTnLst>
                          </p:cTn>
                        </p:par>
                        <p:par>
                          <p:cTn id="16" fill="hold">
                            <p:stCondLst>
                              <p:cond delay="1500"/>
                            </p:stCondLst>
                            <p:childTnLst>
                              <p:par>
                                <p:cTn id="17" presetID="10" presetClass="entr" presetSubtype="0" fill="hold" grpId="0" nodeType="afterEffect">
                                  <p:stCondLst>
                                    <p:cond delay="0"/>
                                  </p:stCondLst>
                                  <p:iterate type="lt">
                                    <p:tmPct val="3000"/>
                                  </p:iterate>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par>
                          <p:cTn id="20" fill="hold">
                            <p:stCondLst>
                              <p:cond delay="2375"/>
                            </p:stCondLst>
                            <p:childTnLst>
                              <p:par>
                                <p:cTn id="21" presetID="53" presetClass="entr" presetSubtype="16"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ppt_w</p:attrName>
                                        </p:attrNameLst>
                                      </p:cBhvr>
                                      <p:tavLst>
                                        <p:tav tm="0">
                                          <p:val>
                                            <p:fltVal val="0"/>
                                          </p:val>
                                        </p:tav>
                                        <p:tav tm="100000">
                                          <p:val>
                                            <p:strVal val="#ppt_w"/>
                                          </p:val>
                                        </p:tav>
                                      </p:tavLst>
                                    </p:anim>
                                    <p:anim calcmode="lin" valueType="num">
                                      <p:cBhvr>
                                        <p:cTn id="24" dur="500" fill="hold"/>
                                        <p:tgtEl>
                                          <p:spTgt spid="5"/>
                                        </p:tgtEl>
                                        <p:attrNameLst>
                                          <p:attrName>ppt_h</p:attrName>
                                        </p:attrNameLst>
                                      </p:cBhvr>
                                      <p:tavLst>
                                        <p:tav tm="0">
                                          <p:val>
                                            <p:fltVal val="0"/>
                                          </p:val>
                                        </p:tav>
                                        <p:tav tm="100000">
                                          <p:val>
                                            <p:strVal val="#ppt_h"/>
                                          </p:val>
                                        </p:tav>
                                      </p:tavLst>
                                    </p:anim>
                                    <p:animEffect transition="in" filter="fade">
                                      <p:cBhvr>
                                        <p:cTn id="25" dur="500"/>
                                        <p:tgtEl>
                                          <p:spTgt spid="5"/>
                                        </p:tgtEl>
                                      </p:cBhvr>
                                    </p:animEffect>
                                  </p:childTnLst>
                                </p:cTn>
                              </p:par>
                            </p:childTnLst>
                          </p:cTn>
                        </p:par>
                        <p:par>
                          <p:cTn id="26" fill="hold">
                            <p:stCondLst>
                              <p:cond delay="2875"/>
                            </p:stCondLst>
                            <p:childTnLst>
                              <p:par>
                                <p:cTn id="27" presetID="38" presetClass="entr" presetSubtype="0" accel="50000"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set>
                                      <p:cBhvr>
                                        <p:cTn id="29" dur="455" fill="hold">
                                          <p:stCondLst>
                                            <p:cond delay="0"/>
                                          </p:stCondLst>
                                        </p:cTn>
                                        <p:tgtEl>
                                          <p:spTgt spid="6"/>
                                        </p:tgtEl>
                                        <p:attrNameLst>
                                          <p:attrName>style.rotation</p:attrName>
                                        </p:attrNameLst>
                                      </p:cBhvr>
                                      <p:to>
                                        <p:strVal val="-45.0"/>
                                      </p:to>
                                    </p:set>
                                    <p:anim calcmode="lin" valueType="num">
                                      <p:cBhvr>
                                        <p:cTn id="30" dur="455" fill="hold">
                                          <p:stCondLst>
                                            <p:cond delay="455"/>
                                          </p:stCondLst>
                                        </p:cTn>
                                        <p:tgtEl>
                                          <p:spTgt spid="6"/>
                                        </p:tgtEl>
                                        <p:attrNameLst>
                                          <p:attrName>style.rotation</p:attrName>
                                        </p:attrNameLst>
                                      </p:cBhvr>
                                      <p:tavLst>
                                        <p:tav tm="0">
                                          <p:val>
                                            <p:fltVal val="-45"/>
                                          </p:val>
                                        </p:tav>
                                        <p:tav tm="69900">
                                          <p:val>
                                            <p:fltVal val="45"/>
                                          </p:val>
                                        </p:tav>
                                        <p:tav tm="100000">
                                          <p:val>
                                            <p:fltVal val="0"/>
                                          </p:val>
                                        </p:tav>
                                      </p:tavLst>
                                    </p:anim>
                                    <p:anim calcmode="lin" valueType="num">
                                      <p:cBhvr>
                                        <p:cTn id="31" dur="455" fill="hold">
                                          <p:stCondLst>
                                            <p:cond delay="0"/>
                                          </p:stCondLst>
                                        </p:cTn>
                                        <p:tgtEl>
                                          <p:spTgt spid="6"/>
                                        </p:tgtEl>
                                        <p:attrNameLst>
                                          <p:attrName>ppt_y</p:attrName>
                                        </p:attrNameLst>
                                      </p:cBhvr>
                                      <p:tavLst>
                                        <p:tav tm="0">
                                          <p:val>
                                            <p:strVal val="#ppt_y-1"/>
                                          </p:val>
                                        </p:tav>
                                        <p:tav tm="100000">
                                          <p:val>
                                            <p:strVal val="#ppt_y-(0.354*#ppt_w-0.172*#ppt_h)"/>
                                          </p:val>
                                        </p:tav>
                                      </p:tavLst>
                                    </p:anim>
                                    <p:anim calcmode="lin" valueType="num">
                                      <p:cBhvr>
                                        <p:cTn id="32" dur="156" decel="50000" autoRev="1" fill="hold">
                                          <p:stCondLst>
                                            <p:cond delay="455"/>
                                          </p:stCondLst>
                                        </p:cTn>
                                        <p:tgtEl>
                                          <p:spTgt spid="6"/>
                                        </p:tgtEl>
                                        <p:attrNameLst>
                                          <p:attrName>ppt_y</p:attrName>
                                        </p:attrNameLst>
                                      </p:cBhvr>
                                      <p:tavLst>
                                        <p:tav tm="0">
                                          <p:val>
                                            <p:strVal val="#ppt_y-(0.354*#ppt_w-0.172*#ppt_h)"/>
                                          </p:val>
                                        </p:tav>
                                        <p:tav tm="100000">
                                          <p:val>
                                            <p:strVal val="#ppt_y-(0.354*#ppt_w-0.172*#ppt_h)-#ppt_h/2"/>
                                          </p:val>
                                        </p:tav>
                                      </p:tavLst>
                                    </p:anim>
                                    <p:anim calcmode="lin" valueType="num">
                                      <p:cBhvr>
                                        <p:cTn id="33" dur="136" fill="hold">
                                          <p:stCondLst>
                                            <p:cond delay="864"/>
                                          </p:stCondLst>
                                        </p:cTn>
                                        <p:tgtEl>
                                          <p:spTgt spid="6"/>
                                        </p:tgtEl>
                                        <p:attrNameLst>
                                          <p:attrName>ppt_y</p:attrName>
                                        </p:attrNameLst>
                                      </p:cBhvr>
                                      <p:tavLst>
                                        <p:tav tm="0">
                                          <p:val>
                                            <p:strVal val="#ppt_y-(0.354*#ppt_w-0.172*#ppt_h)"/>
                                          </p:val>
                                        </p:tav>
                                        <p:tav tm="100000">
                                          <p:val>
                                            <p:strVal val="#ppt_y"/>
                                          </p:val>
                                        </p:tav>
                                      </p:tavLst>
                                    </p:anim>
                                  </p:childTnLst>
                                </p:cTn>
                              </p:par>
                            </p:childTnLst>
                          </p:cTn>
                        </p:par>
                        <p:par>
                          <p:cTn id="34" fill="hold">
                            <p:stCondLst>
                              <p:cond delay="3875"/>
                            </p:stCondLst>
                            <p:childTnLst>
                              <p:par>
                                <p:cTn id="35" presetID="10" presetClass="entr" presetSubtype="0" fill="hold" grpId="0" nodeType="afterEffect">
                                  <p:stCondLst>
                                    <p:cond delay="0"/>
                                  </p:stCondLst>
                                  <p:iterate type="lt">
                                    <p:tmPct val="3000"/>
                                  </p:iterate>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childTnLst>
                          </p:cTn>
                        </p:par>
                        <p:par>
                          <p:cTn id="38" fill="hold">
                            <p:stCondLst>
                              <p:cond delay="4795"/>
                            </p:stCondLst>
                            <p:childTnLst>
                              <p:par>
                                <p:cTn id="39" presetID="53" presetClass="entr" presetSubtype="16" fill="hold" grpId="0" nodeType="after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childTnLst>
                          </p:cTn>
                        </p:par>
                        <p:par>
                          <p:cTn id="44" fill="hold">
                            <p:stCondLst>
                              <p:cond delay="5295"/>
                            </p:stCondLst>
                            <p:childTnLst>
                              <p:par>
                                <p:cTn id="45" presetID="38" presetClass="entr" presetSubtype="0" accel="50000"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set>
                                      <p:cBhvr>
                                        <p:cTn id="47" dur="455" fill="hold">
                                          <p:stCondLst>
                                            <p:cond delay="0"/>
                                          </p:stCondLst>
                                        </p:cTn>
                                        <p:tgtEl>
                                          <p:spTgt spid="10"/>
                                        </p:tgtEl>
                                        <p:attrNameLst>
                                          <p:attrName>style.rotation</p:attrName>
                                        </p:attrNameLst>
                                      </p:cBhvr>
                                      <p:to>
                                        <p:strVal val="-45.0"/>
                                      </p:to>
                                    </p:set>
                                    <p:anim calcmode="lin" valueType="num">
                                      <p:cBhvr>
                                        <p:cTn id="48" dur="455" fill="hold">
                                          <p:stCondLst>
                                            <p:cond delay="455"/>
                                          </p:stCondLst>
                                        </p:cTn>
                                        <p:tgtEl>
                                          <p:spTgt spid="10"/>
                                        </p:tgtEl>
                                        <p:attrNameLst>
                                          <p:attrName>style.rotation</p:attrName>
                                        </p:attrNameLst>
                                      </p:cBhvr>
                                      <p:tavLst>
                                        <p:tav tm="0">
                                          <p:val>
                                            <p:fltVal val="-45"/>
                                          </p:val>
                                        </p:tav>
                                        <p:tav tm="69900">
                                          <p:val>
                                            <p:fltVal val="45"/>
                                          </p:val>
                                        </p:tav>
                                        <p:tav tm="100000">
                                          <p:val>
                                            <p:fltVal val="0"/>
                                          </p:val>
                                        </p:tav>
                                      </p:tavLst>
                                    </p:anim>
                                    <p:anim calcmode="lin" valueType="num">
                                      <p:cBhvr>
                                        <p:cTn id="49" dur="455" fill="hold">
                                          <p:stCondLst>
                                            <p:cond delay="0"/>
                                          </p:stCondLst>
                                        </p:cTn>
                                        <p:tgtEl>
                                          <p:spTgt spid="10"/>
                                        </p:tgtEl>
                                        <p:attrNameLst>
                                          <p:attrName>ppt_y</p:attrName>
                                        </p:attrNameLst>
                                      </p:cBhvr>
                                      <p:tavLst>
                                        <p:tav tm="0">
                                          <p:val>
                                            <p:strVal val="#ppt_y-1"/>
                                          </p:val>
                                        </p:tav>
                                        <p:tav tm="100000">
                                          <p:val>
                                            <p:strVal val="#ppt_y-(0.354*#ppt_w-0.172*#ppt_h)"/>
                                          </p:val>
                                        </p:tav>
                                      </p:tavLst>
                                    </p:anim>
                                    <p:anim calcmode="lin" valueType="num">
                                      <p:cBhvr>
                                        <p:cTn id="50" dur="156" decel="50000" autoRev="1" fill="hold">
                                          <p:stCondLst>
                                            <p:cond delay="455"/>
                                          </p:stCondLst>
                                        </p:cTn>
                                        <p:tgtEl>
                                          <p:spTgt spid="10"/>
                                        </p:tgtEl>
                                        <p:attrNameLst>
                                          <p:attrName>ppt_y</p:attrName>
                                        </p:attrNameLst>
                                      </p:cBhvr>
                                      <p:tavLst>
                                        <p:tav tm="0">
                                          <p:val>
                                            <p:strVal val="#ppt_y-(0.354*#ppt_w-0.172*#ppt_h)"/>
                                          </p:val>
                                        </p:tav>
                                        <p:tav tm="100000">
                                          <p:val>
                                            <p:strVal val="#ppt_y-(0.354*#ppt_w-0.172*#ppt_h)-#ppt_h/2"/>
                                          </p:val>
                                        </p:tav>
                                      </p:tavLst>
                                    </p:anim>
                                    <p:anim calcmode="lin" valueType="num">
                                      <p:cBhvr>
                                        <p:cTn id="51" dur="136" fill="hold">
                                          <p:stCondLst>
                                            <p:cond delay="864"/>
                                          </p:stCondLst>
                                        </p:cTn>
                                        <p:tgtEl>
                                          <p:spTgt spid="10"/>
                                        </p:tgtEl>
                                        <p:attrNameLst>
                                          <p:attrName>ppt_y</p:attrName>
                                        </p:attrNameLst>
                                      </p:cBhvr>
                                      <p:tavLst>
                                        <p:tav tm="0">
                                          <p:val>
                                            <p:strVal val="#ppt_y-(0.354*#ppt_w-0.172*#ppt_h)"/>
                                          </p:val>
                                        </p:tav>
                                        <p:tav tm="100000">
                                          <p:val>
                                            <p:strVal val="#ppt_y"/>
                                          </p:val>
                                        </p:tav>
                                      </p:tavLst>
                                    </p:anim>
                                  </p:childTnLst>
                                </p:cTn>
                              </p:par>
                            </p:childTnLst>
                          </p:cTn>
                        </p:par>
                        <p:par>
                          <p:cTn id="52" fill="hold">
                            <p:stCondLst>
                              <p:cond delay="6295"/>
                            </p:stCondLst>
                            <p:childTnLst>
                              <p:par>
                                <p:cTn id="53" presetID="10" presetClass="entr" presetSubtype="0" fill="hold" grpId="0" nodeType="afterEffect">
                                  <p:stCondLst>
                                    <p:cond delay="0"/>
                                  </p:stCondLst>
                                  <p:iterate type="lt">
                                    <p:tmPct val="3000"/>
                                  </p:iterate>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animBg="1"/>
      <p:bldP spid="7" grpId="0"/>
      <p:bldP spid="9" grpId="0" animBg="1"/>
      <p:bldP spid="10" grpId="0" animBg="1"/>
      <p:bldP spid="11" grpId="0"/>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1091382" y="235974"/>
            <a:ext cx="3135086" cy="480131"/>
          </a:xfrm>
        </p:spPr>
        <p:txBody>
          <a:bodyPr/>
          <a:lstStyle/>
          <a:p>
            <a:r>
              <a:rPr lang="zh-CN" altLang="en-US" dirty="0" smtClean="0"/>
              <a:t>问卷</a:t>
            </a:r>
            <a:r>
              <a:rPr lang="zh-CN" altLang="en-US" dirty="0" smtClean="0"/>
              <a:t>分析</a:t>
            </a:r>
            <a:r>
              <a:rPr lang="en-US" altLang="zh-CN" dirty="0" smtClean="0"/>
              <a:t>&amp;</a:t>
            </a:r>
            <a:r>
              <a:rPr lang="zh-CN" altLang="en-US" dirty="0" smtClean="0"/>
              <a:t>实地调研</a:t>
            </a:r>
            <a:endParaRPr lang="zh-CN" altLang="en-US" dirty="0"/>
          </a:p>
        </p:txBody>
      </p:sp>
      <p:cxnSp>
        <p:nvCxnSpPr>
          <p:cNvPr id="3" name="直接连接符 2"/>
          <p:cNvCxnSpPr/>
          <p:nvPr/>
        </p:nvCxnSpPr>
        <p:spPr>
          <a:xfrm>
            <a:off x="689663" y="2307273"/>
            <a:ext cx="8822927"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2438446" y="4159960"/>
            <a:ext cx="6970904"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1435555" y="5810867"/>
            <a:ext cx="7369232" cy="10054"/>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1092445" y="2235273"/>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892217" y="2235273"/>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691989" y="2235273"/>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6491761" y="2235273"/>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8294603" y="2235273"/>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043325" y="4091910"/>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5843097" y="4091910"/>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7642869" y="4091910"/>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9445711" y="4091910"/>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2243375" y="4091910"/>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217157" y="5748917"/>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5164413" y="5748917"/>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7052675" y="5778414"/>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492366" y="2578168"/>
            <a:ext cx="1596571" cy="2031325"/>
          </a:xfrm>
          <a:prstGeom prst="rect">
            <a:avLst/>
          </a:prstGeom>
          <a:noFill/>
        </p:spPr>
        <p:txBody>
          <a:bodyPr wrap="square" rtlCol="0">
            <a:spAutoFit/>
          </a:bodyPr>
          <a:lstStyle/>
          <a:p>
            <a:r>
              <a:rPr lang="zh-CN" altLang="zh-CN" dirty="0" smtClean="0"/>
              <a:t>随着生活水平的提高，消费者对健身的需求日益高涨，大部分消费者认为自己有健身的需要</a:t>
            </a:r>
            <a:endParaRPr lang="zh-CN" altLang="en-US" dirty="0"/>
          </a:p>
        </p:txBody>
      </p:sp>
      <p:sp>
        <p:nvSpPr>
          <p:cNvPr id="24" name="文本框 23"/>
          <p:cNvSpPr txBox="1"/>
          <p:nvPr/>
        </p:nvSpPr>
        <p:spPr>
          <a:xfrm>
            <a:off x="2581223" y="2622415"/>
            <a:ext cx="1596571" cy="1200329"/>
          </a:xfrm>
          <a:prstGeom prst="rect">
            <a:avLst/>
          </a:prstGeom>
          <a:noFill/>
        </p:spPr>
        <p:txBody>
          <a:bodyPr wrap="square" rtlCol="0">
            <a:spAutoFit/>
          </a:bodyPr>
          <a:lstStyle/>
          <a:p>
            <a:r>
              <a:rPr lang="zh-CN" altLang="zh-CN" dirty="0" smtClean="0"/>
              <a:t>消费者的健身目的由原来强健体魄向缓解压力转变</a:t>
            </a:r>
            <a:endParaRPr lang="zh-CN" altLang="en-US" dirty="0"/>
          </a:p>
        </p:txBody>
      </p:sp>
      <p:sp>
        <p:nvSpPr>
          <p:cNvPr id="25" name="文本框 24"/>
          <p:cNvSpPr txBox="1"/>
          <p:nvPr/>
        </p:nvSpPr>
        <p:spPr>
          <a:xfrm>
            <a:off x="4561362" y="2666658"/>
            <a:ext cx="1596571" cy="1200329"/>
          </a:xfrm>
          <a:prstGeom prst="rect">
            <a:avLst/>
          </a:prstGeom>
          <a:noFill/>
        </p:spPr>
        <p:txBody>
          <a:bodyPr wrap="square" rtlCol="0">
            <a:spAutoFit/>
          </a:bodyPr>
          <a:lstStyle/>
          <a:p>
            <a:r>
              <a:rPr lang="zh-CN" altLang="zh-CN" dirty="0" smtClean="0"/>
              <a:t>消费者的消费意愿大于目前在健身房的实际消费</a:t>
            </a:r>
            <a:endParaRPr lang="zh-CN" altLang="en-US" dirty="0"/>
          </a:p>
        </p:txBody>
      </p:sp>
      <p:sp>
        <p:nvSpPr>
          <p:cNvPr id="26" name="文本框 25"/>
          <p:cNvSpPr txBox="1"/>
          <p:nvPr/>
        </p:nvSpPr>
        <p:spPr>
          <a:xfrm>
            <a:off x="6609408" y="2696155"/>
            <a:ext cx="1596571" cy="1200329"/>
          </a:xfrm>
          <a:prstGeom prst="rect">
            <a:avLst/>
          </a:prstGeom>
          <a:noFill/>
        </p:spPr>
        <p:txBody>
          <a:bodyPr wrap="square" rtlCol="0">
            <a:spAutoFit/>
          </a:bodyPr>
          <a:lstStyle/>
          <a:p>
            <a:r>
              <a:rPr lang="zh-CN" altLang="zh-CN" dirty="0" smtClean="0"/>
              <a:t>消费者对健身教练的需求很大，但实际聘请者较少</a:t>
            </a:r>
            <a:endParaRPr lang="zh-CN" altLang="en-US" dirty="0"/>
          </a:p>
        </p:txBody>
      </p:sp>
      <p:sp>
        <p:nvSpPr>
          <p:cNvPr id="27" name="文本框 26"/>
          <p:cNvSpPr txBox="1"/>
          <p:nvPr/>
        </p:nvSpPr>
        <p:spPr>
          <a:xfrm>
            <a:off x="8686951" y="2769899"/>
            <a:ext cx="1596571" cy="923330"/>
          </a:xfrm>
          <a:prstGeom prst="rect">
            <a:avLst/>
          </a:prstGeom>
          <a:noFill/>
        </p:spPr>
        <p:txBody>
          <a:bodyPr wrap="square" rtlCol="0">
            <a:spAutoFit/>
          </a:bodyPr>
          <a:lstStyle/>
          <a:p>
            <a:r>
              <a:rPr lang="zh-CN" altLang="zh-CN" dirty="0" smtClean="0"/>
              <a:t>相当一部分的消费者健身需求未得到满足</a:t>
            </a:r>
            <a:endParaRPr lang="zh-CN" altLang="en-US" dirty="0"/>
          </a:p>
        </p:txBody>
      </p:sp>
      <p:sp>
        <p:nvSpPr>
          <p:cNvPr id="28" name="文本框 27"/>
          <p:cNvSpPr txBox="1"/>
          <p:nvPr/>
        </p:nvSpPr>
        <p:spPr>
          <a:xfrm>
            <a:off x="2229064" y="4322402"/>
            <a:ext cx="1596571" cy="1200329"/>
          </a:xfrm>
          <a:prstGeom prst="rect">
            <a:avLst/>
          </a:prstGeom>
          <a:noFill/>
        </p:spPr>
        <p:txBody>
          <a:bodyPr wrap="square" rtlCol="0">
            <a:spAutoFit/>
          </a:bodyPr>
          <a:lstStyle/>
          <a:p>
            <a:r>
              <a:rPr lang="zh-CN" altLang="zh-CN" dirty="0" smtClean="0"/>
              <a:t>健身房数量较少，不能满足消费者就近健身的需求</a:t>
            </a:r>
            <a:endParaRPr lang="zh-CN" altLang="en-US" dirty="0"/>
          </a:p>
        </p:txBody>
      </p:sp>
      <p:sp>
        <p:nvSpPr>
          <p:cNvPr id="30" name="文本框 29"/>
          <p:cNvSpPr txBox="1"/>
          <p:nvPr/>
        </p:nvSpPr>
        <p:spPr>
          <a:xfrm>
            <a:off x="4144795" y="4396144"/>
            <a:ext cx="1596571" cy="923330"/>
          </a:xfrm>
          <a:prstGeom prst="rect">
            <a:avLst/>
          </a:prstGeom>
          <a:noFill/>
        </p:spPr>
        <p:txBody>
          <a:bodyPr wrap="square" rtlCol="0">
            <a:spAutoFit/>
          </a:bodyPr>
          <a:lstStyle/>
          <a:p>
            <a:r>
              <a:rPr lang="zh-CN" altLang="zh-CN" dirty="0" smtClean="0"/>
              <a:t>消费者健身需求升级，健身目的</a:t>
            </a:r>
            <a:r>
              <a:rPr lang="zh-CN" altLang="en-US" dirty="0" smtClean="0"/>
              <a:t>不断</a:t>
            </a:r>
            <a:r>
              <a:rPr lang="zh-CN" altLang="zh-CN" dirty="0" smtClean="0"/>
              <a:t>转换</a:t>
            </a:r>
            <a:endParaRPr lang="zh-CN" altLang="en-US" dirty="0"/>
          </a:p>
        </p:txBody>
      </p:sp>
      <p:sp>
        <p:nvSpPr>
          <p:cNvPr id="31" name="文本框 30"/>
          <p:cNvSpPr txBox="1"/>
          <p:nvPr/>
        </p:nvSpPr>
        <p:spPr>
          <a:xfrm>
            <a:off x="8663390" y="4440388"/>
            <a:ext cx="1596571" cy="1754326"/>
          </a:xfrm>
          <a:prstGeom prst="rect">
            <a:avLst/>
          </a:prstGeom>
          <a:noFill/>
        </p:spPr>
        <p:txBody>
          <a:bodyPr wrap="square" rtlCol="0">
            <a:spAutoFit/>
          </a:bodyPr>
          <a:lstStyle/>
          <a:p>
            <a:r>
              <a:rPr lang="zh-CN" altLang="zh-CN" dirty="0" smtClean="0"/>
              <a:t>健身房提供的服务没有进行相应的升级，以至部分于消费者觉得物超所值</a:t>
            </a:r>
            <a:endParaRPr lang="zh-CN" altLang="en-US" dirty="0"/>
          </a:p>
        </p:txBody>
      </p:sp>
      <p:sp>
        <p:nvSpPr>
          <p:cNvPr id="32" name="文本框 31"/>
          <p:cNvSpPr txBox="1"/>
          <p:nvPr/>
        </p:nvSpPr>
        <p:spPr>
          <a:xfrm>
            <a:off x="6412088" y="4396145"/>
            <a:ext cx="1596571" cy="1200329"/>
          </a:xfrm>
          <a:prstGeom prst="rect">
            <a:avLst/>
          </a:prstGeom>
          <a:noFill/>
        </p:spPr>
        <p:txBody>
          <a:bodyPr wrap="square" rtlCol="0">
            <a:spAutoFit/>
          </a:bodyPr>
          <a:lstStyle/>
          <a:p>
            <a:r>
              <a:rPr lang="zh-CN" altLang="zh-CN" dirty="0" smtClean="0"/>
              <a:t>没有针对不同消费能力的消费者提供多样化的服务</a:t>
            </a:r>
            <a:endParaRPr lang="zh-CN" altLang="en-US" dirty="0"/>
          </a:p>
        </p:txBody>
      </p:sp>
      <p:sp>
        <p:nvSpPr>
          <p:cNvPr id="37" name="矩形 36"/>
          <p:cNvSpPr/>
          <p:nvPr/>
        </p:nvSpPr>
        <p:spPr>
          <a:xfrm>
            <a:off x="1387892" y="1052028"/>
            <a:ext cx="8501816" cy="523220"/>
          </a:xfrm>
          <a:prstGeom prst="rect">
            <a:avLst/>
          </a:prstGeom>
        </p:spPr>
        <p:txBody>
          <a:bodyPr wrap="square">
            <a:spAutoFit/>
          </a:bodyPr>
          <a:lstStyle/>
          <a:p>
            <a:pPr algn="ctr"/>
            <a:r>
              <a:rPr lang="zh-CN" altLang="en-US" sz="2800" dirty="0" smtClean="0"/>
              <a:t>有效数目：</a:t>
            </a:r>
            <a:r>
              <a:rPr lang="en-US" altLang="zh-CN" sz="2800" dirty="0" smtClean="0">
                <a:solidFill>
                  <a:srgbClr val="FF0000"/>
                </a:solidFill>
              </a:rPr>
              <a:t>409</a:t>
            </a:r>
            <a:r>
              <a:rPr lang="zh-CN" altLang="en-US" sz="2800" dirty="0" smtClean="0">
                <a:solidFill>
                  <a:srgbClr val="FF0000"/>
                </a:solidFill>
              </a:rPr>
              <a:t>份</a:t>
            </a:r>
            <a:r>
              <a:rPr lang="zh-CN" altLang="en-US" sz="2800" dirty="0" smtClean="0"/>
              <a:t>，调查对象：</a:t>
            </a:r>
            <a:r>
              <a:rPr lang="zh-CN" altLang="en-US" sz="2800" dirty="0" smtClean="0">
                <a:solidFill>
                  <a:srgbClr val="FF0000"/>
                </a:solidFill>
              </a:rPr>
              <a:t>大学生和社会人士</a:t>
            </a:r>
            <a:endParaRPr lang="zh-CN" altLang="en-US" sz="2800" dirty="0">
              <a:solidFill>
                <a:srgbClr val="FF0000"/>
              </a:solidFill>
            </a:endParaRPr>
          </a:p>
        </p:txBody>
      </p:sp>
      <p:sp>
        <p:nvSpPr>
          <p:cNvPr id="41" name="椭圆 40"/>
          <p:cNvSpPr/>
          <p:nvPr/>
        </p:nvSpPr>
        <p:spPr>
          <a:xfrm>
            <a:off x="8211763" y="5792891"/>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3920594589"/>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5000"/>
                                  </p:iterate>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childTnLst>
                          </p:cTn>
                        </p:par>
                        <p:par>
                          <p:cTn id="8" fill="hold">
                            <p:stCondLst>
                              <p:cond delay="105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1550"/>
                            </p:stCondLst>
                            <p:childTnLst>
                              <p:par>
                                <p:cTn id="13" presetID="22" presetClass="entr" presetSubtype="2"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right)">
                                      <p:cBhvr>
                                        <p:cTn id="15" dur="500"/>
                                        <p:tgtEl>
                                          <p:spTgt spid="5"/>
                                        </p:tgtEl>
                                      </p:cBhvr>
                                    </p:animEffect>
                                  </p:childTnLst>
                                </p:cTn>
                              </p:par>
                            </p:childTnLst>
                          </p:cTn>
                        </p:par>
                        <p:par>
                          <p:cTn id="16" fill="hold">
                            <p:stCondLst>
                              <p:cond delay="205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childTnLst>
                          </p:cTn>
                        </p:par>
                        <p:par>
                          <p:cTn id="20" fill="hold">
                            <p:stCondLst>
                              <p:cond delay="2550"/>
                            </p:stCondLst>
                            <p:childTnLst>
                              <p:par>
                                <p:cTn id="21" presetID="53" presetClass="entr" presetSubtype="16"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par>
                          <p:cTn id="26" fill="hold">
                            <p:stCondLst>
                              <p:cond delay="3050"/>
                            </p:stCondLst>
                            <p:childTnLst>
                              <p:par>
                                <p:cTn id="27" presetID="10" presetClass="entr" presetSubtype="0" fill="hold" grpId="0" nodeType="after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childTnLst>
                          </p:cTn>
                        </p:par>
                        <p:par>
                          <p:cTn id="30" fill="hold">
                            <p:stCondLst>
                              <p:cond delay="3550"/>
                            </p:stCondLst>
                            <p:childTnLst>
                              <p:par>
                                <p:cTn id="31" presetID="53" presetClass="entr" presetSubtype="16"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Effect transition="in" filter="fade">
                                      <p:cBhvr>
                                        <p:cTn id="35" dur="500"/>
                                        <p:tgtEl>
                                          <p:spTgt spid="10"/>
                                        </p:tgtEl>
                                      </p:cBhvr>
                                    </p:animEffect>
                                  </p:childTnLst>
                                </p:cTn>
                              </p:par>
                            </p:childTnLst>
                          </p:cTn>
                        </p:par>
                        <p:par>
                          <p:cTn id="36" fill="hold">
                            <p:stCondLst>
                              <p:cond delay="4050"/>
                            </p:stCondLst>
                            <p:childTnLst>
                              <p:par>
                                <p:cTn id="37" presetID="10" presetClass="entr" presetSubtype="0" fill="hold" grpId="0"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childTnLst>
                          </p:cTn>
                        </p:par>
                        <p:par>
                          <p:cTn id="40" fill="hold">
                            <p:stCondLst>
                              <p:cond delay="4550"/>
                            </p:stCondLst>
                            <p:childTnLst>
                              <p:par>
                                <p:cTn id="41" presetID="53" presetClass="entr" presetSubtype="16"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p:cTn id="43" dur="500" fill="hold"/>
                                        <p:tgtEl>
                                          <p:spTgt spid="11"/>
                                        </p:tgtEl>
                                        <p:attrNameLst>
                                          <p:attrName>ppt_w</p:attrName>
                                        </p:attrNameLst>
                                      </p:cBhvr>
                                      <p:tavLst>
                                        <p:tav tm="0">
                                          <p:val>
                                            <p:fltVal val="0"/>
                                          </p:val>
                                        </p:tav>
                                        <p:tav tm="100000">
                                          <p:val>
                                            <p:strVal val="#ppt_w"/>
                                          </p:val>
                                        </p:tav>
                                      </p:tavLst>
                                    </p:anim>
                                    <p:anim calcmode="lin" valueType="num">
                                      <p:cBhvr>
                                        <p:cTn id="44" dur="500" fill="hold"/>
                                        <p:tgtEl>
                                          <p:spTgt spid="11"/>
                                        </p:tgtEl>
                                        <p:attrNameLst>
                                          <p:attrName>ppt_h</p:attrName>
                                        </p:attrNameLst>
                                      </p:cBhvr>
                                      <p:tavLst>
                                        <p:tav tm="0">
                                          <p:val>
                                            <p:fltVal val="0"/>
                                          </p:val>
                                        </p:tav>
                                        <p:tav tm="100000">
                                          <p:val>
                                            <p:strVal val="#ppt_h"/>
                                          </p:val>
                                        </p:tav>
                                      </p:tavLst>
                                    </p:anim>
                                    <p:animEffect transition="in" filter="fade">
                                      <p:cBhvr>
                                        <p:cTn id="45" dur="500"/>
                                        <p:tgtEl>
                                          <p:spTgt spid="11"/>
                                        </p:tgtEl>
                                      </p:cBhvr>
                                    </p:animEffect>
                                  </p:childTnLst>
                                </p:cTn>
                              </p:par>
                            </p:childTnLst>
                          </p:cTn>
                        </p:par>
                        <p:par>
                          <p:cTn id="46" fill="hold">
                            <p:stCondLst>
                              <p:cond delay="5050"/>
                            </p:stCondLst>
                            <p:childTnLst>
                              <p:par>
                                <p:cTn id="47" presetID="10" presetClass="entr" presetSubtype="0" fill="hold" grpId="0" nodeType="after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childTnLst>
                          </p:cTn>
                        </p:par>
                        <p:par>
                          <p:cTn id="50" fill="hold">
                            <p:stCondLst>
                              <p:cond delay="5550"/>
                            </p:stCondLst>
                            <p:childTnLst>
                              <p:par>
                                <p:cTn id="51" presetID="53" presetClass="entr" presetSubtype="16" fill="hold" grpId="0" nodeType="afterEffect">
                                  <p:stCondLst>
                                    <p:cond delay="0"/>
                                  </p:stCondLst>
                                  <p:childTnLst>
                                    <p:set>
                                      <p:cBhvr>
                                        <p:cTn id="52" dur="1" fill="hold">
                                          <p:stCondLst>
                                            <p:cond delay="0"/>
                                          </p:stCondLst>
                                        </p:cTn>
                                        <p:tgtEl>
                                          <p:spTgt spid="12"/>
                                        </p:tgtEl>
                                        <p:attrNameLst>
                                          <p:attrName>style.visibility</p:attrName>
                                        </p:attrNameLst>
                                      </p:cBhvr>
                                      <p:to>
                                        <p:strVal val="visible"/>
                                      </p:to>
                                    </p:set>
                                    <p:anim calcmode="lin" valueType="num">
                                      <p:cBhvr>
                                        <p:cTn id="53" dur="500" fill="hold"/>
                                        <p:tgtEl>
                                          <p:spTgt spid="12"/>
                                        </p:tgtEl>
                                        <p:attrNameLst>
                                          <p:attrName>ppt_w</p:attrName>
                                        </p:attrNameLst>
                                      </p:cBhvr>
                                      <p:tavLst>
                                        <p:tav tm="0">
                                          <p:val>
                                            <p:fltVal val="0"/>
                                          </p:val>
                                        </p:tav>
                                        <p:tav tm="100000">
                                          <p:val>
                                            <p:strVal val="#ppt_w"/>
                                          </p:val>
                                        </p:tav>
                                      </p:tavLst>
                                    </p:anim>
                                    <p:anim calcmode="lin" valueType="num">
                                      <p:cBhvr>
                                        <p:cTn id="54" dur="500" fill="hold"/>
                                        <p:tgtEl>
                                          <p:spTgt spid="12"/>
                                        </p:tgtEl>
                                        <p:attrNameLst>
                                          <p:attrName>ppt_h</p:attrName>
                                        </p:attrNameLst>
                                      </p:cBhvr>
                                      <p:tavLst>
                                        <p:tav tm="0">
                                          <p:val>
                                            <p:fltVal val="0"/>
                                          </p:val>
                                        </p:tav>
                                        <p:tav tm="100000">
                                          <p:val>
                                            <p:strVal val="#ppt_h"/>
                                          </p:val>
                                        </p:tav>
                                      </p:tavLst>
                                    </p:anim>
                                    <p:animEffect transition="in" filter="fade">
                                      <p:cBhvr>
                                        <p:cTn id="55" dur="500"/>
                                        <p:tgtEl>
                                          <p:spTgt spid="12"/>
                                        </p:tgtEl>
                                      </p:cBhvr>
                                    </p:animEffect>
                                  </p:childTnLst>
                                </p:cTn>
                              </p:par>
                            </p:childTnLst>
                          </p:cTn>
                        </p:par>
                        <p:par>
                          <p:cTn id="56" fill="hold">
                            <p:stCondLst>
                              <p:cond delay="6050"/>
                            </p:stCondLst>
                            <p:childTnLst>
                              <p:par>
                                <p:cTn id="57" presetID="10" presetClass="entr" presetSubtype="0" fill="hold" grpId="0" nodeType="after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fade">
                                      <p:cBhvr>
                                        <p:cTn id="59" dur="500"/>
                                        <p:tgtEl>
                                          <p:spTgt spid="26"/>
                                        </p:tgtEl>
                                      </p:cBhvr>
                                    </p:animEffect>
                                  </p:childTnLst>
                                </p:cTn>
                              </p:par>
                            </p:childTnLst>
                          </p:cTn>
                        </p:par>
                        <p:par>
                          <p:cTn id="60" fill="hold">
                            <p:stCondLst>
                              <p:cond delay="6550"/>
                            </p:stCondLst>
                            <p:childTnLst>
                              <p:par>
                                <p:cTn id="61" presetID="53" presetClass="entr" presetSubtype="16" fill="hold" grpId="0" nodeType="afterEffect">
                                  <p:stCondLst>
                                    <p:cond delay="0"/>
                                  </p:stCondLst>
                                  <p:childTnLst>
                                    <p:set>
                                      <p:cBhvr>
                                        <p:cTn id="62" dur="1" fill="hold">
                                          <p:stCondLst>
                                            <p:cond delay="0"/>
                                          </p:stCondLst>
                                        </p:cTn>
                                        <p:tgtEl>
                                          <p:spTgt spid="13"/>
                                        </p:tgtEl>
                                        <p:attrNameLst>
                                          <p:attrName>style.visibility</p:attrName>
                                        </p:attrNameLst>
                                      </p:cBhvr>
                                      <p:to>
                                        <p:strVal val="visible"/>
                                      </p:to>
                                    </p:set>
                                    <p:anim calcmode="lin" valueType="num">
                                      <p:cBhvr>
                                        <p:cTn id="63" dur="500" fill="hold"/>
                                        <p:tgtEl>
                                          <p:spTgt spid="13"/>
                                        </p:tgtEl>
                                        <p:attrNameLst>
                                          <p:attrName>ppt_w</p:attrName>
                                        </p:attrNameLst>
                                      </p:cBhvr>
                                      <p:tavLst>
                                        <p:tav tm="0">
                                          <p:val>
                                            <p:fltVal val="0"/>
                                          </p:val>
                                        </p:tav>
                                        <p:tav tm="100000">
                                          <p:val>
                                            <p:strVal val="#ppt_w"/>
                                          </p:val>
                                        </p:tav>
                                      </p:tavLst>
                                    </p:anim>
                                    <p:anim calcmode="lin" valueType="num">
                                      <p:cBhvr>
                                        <p:cTn id="64" dur="500" fill="hold"/>
                                        <p:tgtEl>
                                          <p:spTgt spid="13"/>
                                        </p:tgtEl>
                                        <p:attrNameLst>
                                          <p:attrName>ppt_h</p:attrName>
                                        </p:attrNameLst>
                                      </p:cBhvr>
                                      <p:tavLst>
                                        <p:tav tm="0">
                                          <p:val>
                                            <p:fltVal val="0"/>
                                          </p:val>
                                        </p:tav>
                                        <p:tav tm="100000">
                                          <p:val>
                                            <p:strVal val="#ppt_h"/>
                                          </p:val>
                                        </p:tav>
                                      </p:tavLst>
                                    </p:anim>
                                    <p:animEffect transition="in" filter="fade">
                                      <p:cBhvr>
                                        <p:cTn id="65" dur="500"/>
                                        <p:tgtEl>
                                          <p:spTgt spid="13"/>
                                        </p:tgtEl>
                                      </p:cBhvr>
                                    </p:animEffect>
                                  </p:childTnLst>
                                </p:cTn>
                              </p:par>
                            </p:childTnLst>
                          </p:cTn>
                        </p:par>
                        <p:par>
                          <p:cTn id="66" fill="hold">
                            <p:stCondLst>
                              <p:cond delay="7050"/>
                            </p:stCondLst>
                            <p:childTnLst>
                              <p:par>
                                <p:cTn id="67" presetID="10" presetClass="entr" presetSubtype="0" fill="hold" grpId="0" nodeType="afterEffect">
                                  <p:stCondLst>
                                    <p:cond delay="0"/>
                                  </p:stCondLst>
                                  <p:childTnLst>
                                    <p:set>
                                      <p:cBhvr>
                                        <p:cTn id="68" dur="1" fill="hold">
                                          <p:stCondLst>
                                            <p:cond delay="0"/>
                                          </p:stCondLst>
                                        </p:cTn>
                                        <p:tgtEl>
                                          <p:spTgt spid="27"/>
                                        </p:tgtEl>
                                        <p:attrNameLst>
                                          <p:attrName>style.visibility</p:attrName>
                                        </p:attrNameLst>
                                      </p:cBhvr>
                                      <p:to>
                                        <p:strVal val="visible"/>
                                      </p:to>
                                    </p:set>
                                    <p:animEffect transition="in" filter="fade">
                                      <p:cBhvr>
                                        <p:cTn id="69" dur="500"/>
                                        <p:tgtEl>
                                          <p:spTgt spid="27"/>
                                        </p:tgtEl>
                                      </p:cBhvr>
                                    </p:animEffect>
                                  </p:childTnLst>
                                </p:cTn>
                              </p:par>
                            </p:childTnLst>
                          </p:cTn>
                        </p:par>
                        <p:par>
                          <p:cTn id="70" fill="hold">
                            <p:stCondLst>
                              <p:cond delay="7550"/>
                            </p:stCondLst>
                            <p:childTnLst>
                              <p:par>
                                <p:cTn id="71" presetID="53" presetClass="entr" presetSubtype="16" fill="hold" grpId="0" nodeType="afterEffect">
                                  <p:stCondLst>
                                    <p:cond delay="0"/>
                                  </p:stCondLst>
                                  <p:childTnLst>
                                    <p:set>
                                      <p:cBhvr>
                                        <p:cTn id="72" dur="1" fill="hold">
                                          <p:stCondLst>
                                            <p:cond delay="0"/>
                                          </p:stCondLst>
                                        </p:cTn>
                                        <p:tgtEl>
                                          <p:spTgt spid="17"/>
                                        </p:tgtEl>
                                        <p:attrNameLst>
                                          <p:attrName>style.visibility</p:attrName>
                                        </p:attrNameLst>
                                      </p:cBhvr>
                                      <p:to>
                                        <p:strVal val="visible"/>
                                      </p:to>
                                    </p:set>
                                    <p:anim calcmode="lin" valueType="num">
                                      <p:cBhvr>
                                        <p:cTn id="73" dur="500" fill="hold"/>
                                        <p:tgtEl>
                                          <p:spTgt spid="17"/>
                                        </p:tgtEl>
                                        <p:attrNameLst>
                                          <p:attrName>ppt_w</p:attrName>
                                        </p:attrNameLst>
                                      </p:cBhvr>
                                      <p:tavLst>
                                        <p:tav tm="0">
                                          <p:val>
                                            <p:fltVal val="0"/>
                                          </p:val>
                                        </p:tav>
                                        <p:tav tm="100000">
                                          <p:val>
                                            <p:strVal val="#ppt_w"/>
                                          </p:val>
                                        </p:tav>
                                      </p:tavLst>
                                    </p:anim>
                                    <p:anim calcmode="lin" valueType="num">
                                      <p:cBhvr>
                                        <p:cTn id="74" dur="500" fill="hold"/>
                                        <p:tgtEl>
                                          <p:spTgt spid="17"/>
                                        </p:tgtEl>
                                        <p:attrNameLst>
                                          <p:attrName>ppt_h</p:attrName>
                                        </p:attrNameLst>
                                      </p:cBhvr>
                                      <p:tavLst>
                                        <p:tav tm="0">
                                          <p:val>
                                            <p:fltVal val="0"/>
                                          </p:val>
                                        </p:tav>
                                        <p:tav tm="100000">
                                          <p:val>
                                            <p:strVal val="#ppt_h"/>
                                          </p:val>
                                        </p:tav>
                                      </p:tavLst>
                                    </p:anim>
                                    <p:animEffect transition="in" filter="fade">
                                      <p:cBhvr>
                                        <p:cTn id="75" dur="500"/>
                                        <p:tgtEl>
                                          <p:spTgt spid="17"/>
                                        </p:tgtEl>
                                      </p:cBhvr>
                                    </p:animEffect>
                                  </p:childTnLst>
                                </p:cTn>
                              </p:par>
                            </p:childTnLst>
                          </p:cTn>
                        </p:par>
                        <p:par>
                          <p:cTn id="76" fill="hold">
                            <p:stCondLst>
                              <p:cond delay="8050"/>
                            </p:stCondLst>
                            <p:childTnLst>
                              <p:par>
                                <p:cTn id="77" presetID="10" presetClass="entr" presetSubtype="0" fill="hold" grpId="0" nodeType="after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fade">
                                      <p:cBhvr>
                                        <p:cTn id="79" dur="500"/>
                                        <p:tgtEl>
                                          <p:spTgt spid="32"/>
                                        </p:tgtEl>
                                      </p:cBhvr>
                                    </p:animEffect>
                                  </p:childTnLst>
                                </p:cTn>
                              </p:par>
                            </p:childTnLst>
                          </p:cTn>
                        </p:par>
                        <p:par>
                          <p:cTn id="80" fill="hold">
                            <p:stCondLst>
                              <p:cond delay="8550"/>
                            </p:stCondLst>
                            <p:childTnLst>
                              <p:par>
                                <p:cTn id="81" presetID="53" presetClass="entr" presetSubtype="16" fill="hold" grpId="0" nodeType="afterEffect">
                                  <p:stCondLst>
                                    <p:cond delay="0"/>
                                  </p:stCondLst>
                                  <p:childTnLst>
                                    <p:set>
                                      <p:cBhvr>
                                        <p:cTn id="82" dur="1" fill="hold">
                                          <p:stCondLst>
                                            <p:cond delay="0"/>
                                          </p:stCondLst>
                                        </p:cTn>
                                        <p:tgtEl>
                                          <p:spTgt spid="16"/>
                                        </p:tgtEl>
                                        <p:attrNameLst>
                                          <p:attrName>style.visibility</p:attrName>
                                        </p:attrNameLst>
                                      </p:cBhvr>
                                      <p:to>
                                        <p:strVal val="visible"/>
                                      </p:to>
                                    </p:set>
                                    <p:anim calcmode="lin" valueType="num">
                                      <p:cBhvr>
                                        <p:cTn id="83" dur="500" fill="hold"/>
                                        <p:tgtEl>
                                          <p:spTgt spid="16"/>
                                        </p:tgtEl>
                                        <p:attrNameLst>
                                          <p:attrName>ppt_w</p:attrName>
                                        </p:attrNameLst>
                                      </p:cBhvr>
                                      <p:tavLst>
                                        <p:tav tm="0">
                                          <p:val>
                                            <p:fltVal val="0"/>
                                          </p:val>
                                        </p:tav>
                                        <p:tav tm="100000">
                                          <p:val>
                                            <p:strVal val="#ppt_w"/>
                                          </p:val>
                                        </p:tav>
                                      </p:tavLst>
                                    </p:anim>
                                    <p:anim calcmode="lin" valueType="num">
                                      <p:cBhvr>
                                        <p:cTn id="84" dur="500" fill="hold"/>
                                        <p:tgtEl>
                                          <p:spTgt spid="16"/>
                                        </p:tgtEl>
                                        <p:attrNameLst>
                                          <p:attrName>ppt_h</p:attrName>
                                        </p:attrNameLst>
                                      </p:cBhvr>
                                      <p:tavLst>
                                        <p:tav tm="0">
                                          <p:val>
                                            <p:fltVal val="0"/>
                                          </p:val>
                                        </p:tav>
                                        <p:tav tm="100000">
                                          <p:val>
                                            <p:strVal val="#ppt_h"/>
                                          </p:val>
                                        </p:tav>
                                      </p:tavLst>
                                    </p:anim>
                                    <p:animEffect transition="in" filter="fade">
                                      <p:cBhvr>
                                        <p:cTn id="85" dur="500"/>
                                        <p:tgtEl>
                                          <p:spTgt spid="16"/>
                                        </p:tgtEl>
                                      </p:cBhvr>
                                    </p:animEffect>
                                  </p:childTnLst>
                                </p:cTn>
                              </p:par>
                            </p:childTnLst>
                          </p:cTn>
                        </p:par>
                        <p:par>
                          <p:cTn id="86" fill="hold">
                            <p:stCondLst>
                              <p:cond delay="9050"/>
                            </p:stCondLst>
                            <p:childTnLst>
                              <p:par>
                                <p:cTn id="87" presetID="10" presetClass="entr" presetSubtype="0" fill="hold" grpId="0" nodeType="afterEffect">
                                  <p:stCondLst>
                                    <p:cond delay="0"/>
                                  </p:stCondLst>
                                  <p:childTnLst>
                                    <p:set>
                                      <p:cBhvr>
                                        <p:cTn id="88" dur="1" fill="hold">
                                          <p:stCondLst>
                                            <p:cond delay="0"/>
                                          </p:stCondLst>
                                        </p:cTn>
                                        <p:tgtEl>
                                          <p:spTgt spid="31"/>
                                        </p:tgtEl>
                                        <p:attrNameLst>
                                          <p:attrName>style.visibility</p:attrName>
                                        </p:attrNameLst>
                                      </p:cBhvr>
                                      <p:to>
                                        <p:strVal val="visible"/>
                                      </p:to>
                                    </p:set>
                                    <p:animEffect transition="in" filter="fade">
                                      <p:cBhvr>
                                        <p:cTn id="89" dur="500"/>
                                        <p:tgtEl>
                                          <p:spTgt spid="31"/>
                                        </p:tgtEl>
                                      </p:cBhvr>
                                    </p:animEffect>
                                  </p:childTnLst>
                                </p:cTn>
                              </p:par>
                            </p:childTnLst>
                          </p:cTn>
                        </p:par>
                        <p:par>
                          <p:cTn id="90" fill="hold">
                            <p:stCondLst>
                              <p:cond delay="9550"/>
                            </p:stCondLst>
                            <p:childTnLst>
                              <p:par>
                                <p:cTn id="91" presetID="53" presetClass="entr" presetSubtype="16" fill="hold" grpId="0" nodeType="afterEffect">
                                  <p:stCondLst>
                                    <p:cond delay="0"/>
                                  </p:stCondLst>
                                  <p:childTnLst>
                                    <p:set>
                                      <p:cBhvr>
                                        <p:cTn id="92" dur="1" fill="hold">
                                          <p:stCondLst>
                                            <p:cond delay="0"/>
                                          </p:stCondLst>
                                        </p:cTn>
                                        <p:tgtEl>
                                          <p:spTgt spid="15"/>
                                        </p:tgtEl>
                                        <p:attrNameLst>
                                          <p:attrName>style.visibility</p:attrName>
                                        </p:attrNameLst>
                                      </p:cBhvr>
                                      <p:to>
                                        <p:strVal val="visible"/>
                                      </p:to>
                                    </p:set>
                                    <p:anim calcmode="lin" valueType="num">
                                      <p:cBhvr>
                                        <p:cTn id="93" dur="500" fill="hold"/>
                                        <p:tgtEl>
                                          <p:spTgt spid="15"/>
                                        </p:tgtEl>
                                        <p:attrNameLst>
                                          <p:attrName>ppt_w</p:attrName>
                                        </p:attrNameLst>
                                      </p:cBhvr>
                                      <p:tavLst>
                                        <p:tav tm="0">
                                          <p:val>
                                            <p:fltVal val="0"/>
                                          </p:val>
                                        </p:tav>
                                        <p:tav tm="100000">
                                          <p:val>
                                            <p:strVal val="#ppt_w"/>
                                          </p:val>
                                        </p:tav>
                                      </p:tavLst>
                                    </p:anim>
                                    <p:anim calcmode="lin" valueType="num">
                                      <p:cBhvr>
                                        <p:cTn id="94" dur="500" fill="hold"/>
                                        <p:tgtEl>
                                          <p:spTgt spid="15"/>
                                        </p:tgtEl>
                                        <p:attrNameLst>
                                          <p:attrName>ppt_h</p:attrName>
                                        </p:attrNameLst>
                                      </p:cBhvr>
                                      <p:tavLst>
                                        <p:tav tm="0">
                                          <p:val>
                                            <p:fltVal val="0"/>
                                          </p:val>
                                        </p:tav>
                                        <p:tav tm="100000">
                                          <p:val>
                                            <p:strVal val="#ppt_h"/>
                                          </p:val>
                                        </p:tav>
                                      </p:tavLst>
                                    </p:anim>
                                    <p:animEffect transition="in" filter="fade">
                                      <p:cBhvr>
                                        <p:cTn id="95" dur="500"/>
                                        <p:tgtEl>
                                          <p:spTgt spid="15"/>
                                        </p:tgtEl>
                                      </p:cBhvr>
                                    </p:animEffect>
                                  </p:childTnLst>
                                </p:cTn>
                              </p:par>
                            </p:childTnLst>
                          </p:cTn>
                        </p:par>
                        <p:par>
                          <p:cTn id="96" fill="hold">
                            <p:stCondLst>
                              <p:cond delay="10050"/>
                            </p:stCondLst>
                            <p:childTnLst>
                              <p:par>
                                <p:cTn id="97" presetID="10" presetClass="entr" presetSubtype="0" fill="hold" grpId="0" nodeType="afterEffect">
                                  <p:stCondLst>
                                    <p:cond delay="0"/>
                                  </p:stCondLst>
                                  <p:childTnLst>
                                    <p:set>
                                      <p:cBhvr>
                                        <p:cTn id="98" dur="1" fill="hold">
                                          <p:stCondLst>
                                            <p:cond delay="0"/>
                                          </p:stCondLst>
                                        </p:cTn>
                                        <p:tgtEl>
                                          <p:spTgt spid="30"/>
                                        </p:tgtEl>
                                        <p:attrNameLst>
                                          <p:attrName>style.visibility</p:attrName>
                                        </p:attrNameLst>
                                      </p:cBhvr>
                                      <p:to>
                                        <p:strVal val="visible"/>
                                      </p:to>
                                    </p:set>
                                    <p:animEffect transition="in" filter="fade">
                                      <p:cBhvr>
                                        <p:cTn id="99" dur="500"/>
                                        <p:tgtEl>
                                          <p:spTgt spid="30"/>
                                        </p:tgtEl>
                                      </p:cBhvr>
                                    </p:animEffect>
                                  </p:childTnLst>
                                </p:cTn>
                              </p:par>
                            </p:childTnLst>
                          </p:cTn>
                        </p:par>
                        <p:par>
                          <p:cTn id="100" fill="hold">
                            <p:stCondLst>
                              <p:cond delay="10550"/>
                            </p:stCondLst>
                            <p:childTnLst>
                              <p:par>
                                <p:cTn id="101" presetID="53" presetClass="entr" presetSubtype="16" fill="hold" grpId="0" nodeType="afterEffect">
                                  <p:stCondLst>
                                    <p:cond delay="0"/>
                                  </p:stCondLst>
                                  <p:childTnLst>
                                    <p:set>
                                      <p:cBhvr>
                                        <p:cTn id="102" dur="1" fill="hold">
                                          <p:stCondLst>
                                            <p:cond delay="0"/>
                                          </p:stCondLst>
                                        </p:cTn>
                                        <p:tgtEl>
                                          <p:spTgt spid="14"/>
                                        </p:tgtEl>
                                        <p:attrNameLst>
                                          <p:attrName>style.visibility</p:attrName>
                                        </p:attrNameLst>
                                      </p:cBhvr>
                                      <p:to>
                                        <p:strVal val="visible"/>
                                      </p:to>
                                    </p:set>
                                    <p:anim calcmode="lin" valueType="num">
                                      <p:cBhvr>
                                        <p:cTn id="103" dur="500" fill="hold"/>
                                        <p:tgtEl>
                                          <p:spTgt spid="14"/>
                                        </p:tgtEl>
                                        <p:attrNameLst>
                                          <p:attrName>ppt_w</p:attrName>
                                        </p:attrNameLst>
                                      </p:cBhvr>
                                      <p:tavLst>
                                        <p:tav tm="0">
                                          <p:val>
                                            <p:fltVal val="0"/>
                                          </p:val>
                                        </p:tav>
                                        <p:tav tm="100000">
                                          <p:val>
                                            <p:strVal val="#ppt_w"/>
                                          </p:val>
                                        </p:tav>
                                      </p:tavLst>
                                    </p:anim>
                                    <p:anim calcmode="lin" valueType="num">
                                      <p:cBhvr>
                                        <p:cTn id="104" dur="500" fill="hold"/>
                                        <p:tgtEl>
                                          <p:spTgt spid="14"/>
                                        </p:tgtEl>
                                        <p:attrNameLst>
                                          <p:attrName>ppt_h</p:attrName>
                                        </p:attrNameLst>
                                      </p:cBhvr>
                                      <p:tavLst>
                                        <p:tav tm="0">
                                          <p:val>
                                            <p:fltVal val="0"/>
                                          </p:val>
                                        </p:tav>
                                        <p:tav tm="100000">
                                          <p:val>
                                            <p:strVal val="#ppt_h"/>
                                          </p:val>
                                        </p:tav>
                                      </p:tavLst>
                                    </p:anim>
                                    <p:animEffect transition="in" filter="fade">
                                      <p:cBhvr>
                                        <p:cTn id="105" dur="500"/>
                                        <p:tgtEl>
                                          <p:spTgt spid="14"/>
                                        </p:tgtEl>
                                      </p:cBhvr>
                                    </p:animEffect>
                                  </p:childTnLst>
                                </p:cTn>
                              </p:par>
                            </p:childTnLst>
                          </p:cTn>
                        </p:par>
                        <p:par>
                          <p:cTn id="106" fill="hold">
                            <p:stCondLst>
                              <p:cond delay="11050"/>
                            </p:stCondLst>
                            <p:childTnLst>
                              <p:par>
                                <p:cTn id="107" presetID="53" presetClass="entr" presetSubtype="16" fill="hold" grpId="0" nodeType="afterEffect">
                                  <p:stCondLst>
                                    <p:cond delay="0"/>
                                  </p:stCondLst>
                                  <p:childTnLst>
                                    <p:set>
                                      <p:cBhvr>
                                        <p:cTn id="108" dur="1" fill="hold">
                                          <p:stCondLst>
                                            <p:cond delay="0"/>
                                          </p:stCondLst>
                                        </p:cTn>
                                        <p:tgtEl>
                                          <p:spTgt spid="18"/>
                                        </p:tgtEl>
                                        <p:attrNameLst>
                                          <p:attrName>style.visibility</p:attrName>
                                        </p:attrNameLst>
                                      </p:cBhvr>
                                      <p:to>
                                        <p:strVal val="visible"/>
                                      </p:to>
                                    </p:set>
                                    <p:anim calcmode="lin" valueType="num">
                                      <p:cBhvr>
                                        <p:cTn id="109" dur="500" fill="hold"/>
                                        <p:tgtEl>
                                          <p:spTgt spid="18"/>
                                        </p:tgtEl>
                                        <p:attrNameLst>
                                          <p:attrName>ppt_w</p:attrName>
                                        </p:attrNameLst>
                                      </p:cBhvr>
                                      <p:tavLst>
                                        <p:tav tm="0">
                                          <p:val>
                                            <p:fltVal val="0"/>
                                          </p:val>
                                        </p:tav>
                                        <p:tav tm="100000">
                                          <p:val>
                                            <p:strVal val="#ppt_w"/>
                                          </p:val>
                                        </p:tav>
                                      </p:tavLst>
                                    </p:anim>
                                    <p:anim calcmode="lin" valueType="num">
                                      <p:cBhvr>
                                        <p:cTn id="110" dur="500" fill="hold"/>
                                        <p:tgtEl>
                                          <p:spTgt spid="18"/>
                                        </p:tgtEl>
                                        <p:attrNameLst>
                                          <p:attrName>ppt_h</p:attrName>
                                        </p:attrNameLst>
                                      </p:cBhvr>
                                      <p:tavLst>
                                        <p:tav tm="0">
                                          <p:val>
                                            <p:fltVal val="0"/>
                                          </p:val>
                                        </p:tav>
                                        <p:tav tm="100000">
                                          <p:val>
                                            <p:strVal val="#ppt_h"/>
                                          </p:val>
                                        </p:tav>
                                      </p:tavLst>
                                    </p:anim>
                                    <p:animEffect transition="in" filter="fade">
                                      <p:cBhvr>
                                        <p:cTn id="111" dur="500"/>
                                        <p:tgtEl>
                                          <p:spTgt spid="18"/>
                                        </p:tgtEl>
                                      </p:cBhvr>
                                    </p:animEffect>
                                  </p:childTnLst>
                                </p:cTn>
                              </p:par>
                            </p:childTnLst>
                          </p:cTn>
                        </p:par>
                        <p:par>
                          <p:cTn id="112" fill="hold">
                            <p:stCondLst>
                              <p:cond delay="11550"/>
                            </p:stCondLst>
                            <p:childTnLst>
                              <p:par>
                                <p:cTn id="113" presetID="10" presetClass="entr" presetSubtype="0" fill="hold" grpId="0" nodeType="afterEffect">
                                  <p:stCondLst>
                                    <p:cond delay="0"/>
                                  </p:stCondLst>
                                  <p:childTnLst>
                                    <p:set>
                                      <p:cBhvr>
                                        <p:cTn id="114" dur="1" fill="hold">
                                          <p:stCondLst>
                                            <p:cond delay="0"/>
                                          </p:stCondLst>
                                        </p:cTn>
                                        <p:tgtEl>
                                          <p:spTgt spid="28"/>
                                        </p:tgtEl>
                                        <p:attrNameLst>
                                          <p:attrName>style.visibility</p:attrName>
                                        </p:attrNameLst>
                                      </p:cBhvr>
                                      <p:to>
                                        <p:strVal val="visible"/>
                                      </p:to>
                                    </p:set>
                                    <p:animEffect transition="in" filter="fade">
                                      <p:cBhvr>
                                        <p:cTn id="115" dur="500"/>
                                        <p:tgtEl>
                                          <p:spTgt spid="28"/>
                                        </p:tgtEl>
                                      </p:cBhvr>
                                    </p:animEffect>
                                  </p:childTnLst>
                                </p:cTn>
                              </p:par>
                            </p:childTnLst>
                          </p:cTn>
                        </p:par>
                        <p:par>
                          <p:cTn id="116" fill="hold">
                            <p:stCondLst>
                              <p:cond delay="12050"/>
                            </p:stCondLst>
                            <p:childTnLst>
                              <p:par>
                                <p:cTn id="117" presetID="53" presetClass="entr" presetSubtype="16" fill="hold" grpId="0" nodeType="afterEffect">
                                  <p:stCondLst>
                                    <p:cond delay="0"/>
                                  </p:stCondLst>
                                  <p:childTnLst>
                                    <p:set>
                                      <p:cBhvr>
                                        <p:cTn id="118" dur="1" fill="hold">
                                          <p:stCondLst>
                                            <p:cond delay="0"/>
                                          </p:stCondLst>
                                        </p:cTn>
                                        <p:tgtEl>
                                          <p:spTgt spid="19"/>
                                        </p:tgtEl>
                                        <p:attrNameLst>
                                          <p:attrName>style.visibility</p:attrName>
                                        </p:attrNameLst>
                                      </p:cBhvr>
                                      <p:to>
                                        <p:strVal val="visible"/>
                                      </p:to>
                                    </p:set>
                                    <p:anim calcmode="lin" valueType="num">
                                      <p:cBhvr>
                                        <p:cTn id="119" dur="500" fill="hold"/>
                                        <p:tgtEl>
                                          <p:spTgt spid="19"/>
                                        </p:tgtEl>
                                        <p:attrNameLst>
                                          <p:attrName>ppt_w</p:attrName>
                                        </p:attrNameLst>
                                      </p:cBhvr>
                                      <p:tavLst>
                                        <p:tav tm="0">
                                          <p:val>
                                            <p:fltVal val="0"/>
                                          </p:val>
                                        </p:tav>
                                        <p:tav tm="100000">
                                          <p:val>
                                            <p:strVal val="#ppt_w"/>
                                          </p:val>
                                        </p:tav>
                                      </p:tavLst>
                                    </p:anim>
                                    <p:anim calcmode="lin" valueType="num">
                                      <p:cBhvr>
                                        <p:cTn id="120" dur="500" fill="hold"/>
                                        <p:tgtEl>
                                          <p:spTgt spid="19"/>
                                        </p:tgtEl>
                                        <p:attrNameLst>
                                          <p:attrName>ppt_h</p:attrName>
                                        </p:attrNameLst>
                                      </p:cBhvr>
                                      <p:tavLst>
                                        <p:tav tm="0">
                                          <p:val>
                                            <p:fltVal val="0"/>
                                          </p:val>
                                        </p:tav>
                                        <p:tav tm="100000">
                                          <p:val>
                                            <p:strVal val="#ppt_h"/>
                                          </p:val>
                                        </p:tav>
                                      </p:tavLst>
                                    </p:anim>
                                    <p:animEffect transition="in" filter="fade">
                                      <p:cBhvr>
                                        <p:cTn id="121" dur="500"/>
                                        <p:tgtEl>
                                          <p:spTgt spid="19"/>
                                        </p:tgtEl>
                                      </p:cBhvr>
                                    </p:animEffect>
                                  </p:childTnLst>
                                </p:cTn>
                              </p:par>
                            </p:childTnLst>
                          </p:cTn>
                        </p:par>
                        <p:par>
                          <p:cTn id="122" fill="hold">
                            <p:stCondLst>
                              <p:cond delay="12550"/>
                            </p:stCondLst>
                            <p:childTnLst>
                              <p:par>
                                <p:cTn id="123" presetID="53" presetClass="entr" presetSubtype="16" fill="hold" grpId="0" nodeType="afterEffect">
                                  <p:stCondLst>
                                    <p:cond delay="0"/>
                                  </p:stCondLst>
                                  <p:childTnLst>
                                    <p:set>
                                      <p:cBhvr>
                                        <p:cTn id="124" dur="1" fill="hold">
                                          <p:stCondLst>
                                            <p:cond delay="0"/>
                                          </p:stCondLst>
                                        </p:cTn>
                                        <p:tgtEl>
                                          <p:spTgt spid="20"/>
                                        </p:tgtEl>
                                        <p:attrNameLst>
                                          <p:attrName>style.visibility</p:attrName>
                                        </p:attrNameLst>
                                      </p:cBhvr>
                                      <p:to>
                                        <p:strVal val="visible"/>
                                      </p:to>
                                    </p:set>
                                    <p:anim calcmode="lin" valueType="num">
                                      <p:cBhvr>
                                        <p:cTn id="125" dur="500" fill="hold"/>
                                        <p:tgtEl>
                                          <p:spTgt spid="20"/>
                                        </p:tgtEl>
                                        <p:attrNameLst>
                                          <p:attrName>ppt_w</p:attrName>
                                        </p:attrNameLst>
                                      </p:cBhvr>
                                      <p:tavLst>
                                        <p:tav tm="0">
                                          <p:val>
                                            <p:fltVal val="0"/>
                                          </p:val>
                                        </p:tav>
                                        <p:tav tm="100000">
                                          <p:val>
                                            <p:strVal val="#ppt_w"/>
                                          </p:val>
                                        </p:tav>
                                      </p:tavLst>
                                    </p:anim>
                                    <p:anim calcmode="lin" valueType="num">
                                      <p:cBhvr>
                                        <p:cTn id="126" dur="500" fill="hold"/>
                                        <p:tgtEl>
                                          <p:spTgt spid="20"/>
                                        </p:tgtEl>
                                        <p:attrNameLst>
                                          <p:attrName>ppt_h</p:attrName>
                                        </p:attrNameLst>
                                      </p:cBhvr>
                                      <p:tavLst>
                                        <p:tav tm="0">
                                          <p:val>
                                            <p:fltVal val="0"/>
                                          </p:val>
                                        </p:tav>
                                        <p:tav tm="100000">
                                          <p:val>
                                            <p:strVal val="#ppt_h"/>
                                          </p:val>
                                        </p:tav>
                                      </p:tavLst>
                                    </p:anim>
                                    <p:animEffect transition="in" filter="fade">
                                      <p:cBhvr>
                                        <p:cTn id="127" dur="500"/>
                                        <p:tgtEl>
                                          <p:spTgt spid="20"/>
                                        </p:tgtEl>
                                      </p:cBhvr>
                                    </p:animEffect>
                                  </p:childTnLst>
                                </p:cTn>
                              </p:par>
                            </p:childTnLst>
                          </p:cTn>
                        </p:par>
                        <p:par>
                          <p:cTn id="128" fill="hold">
                            <p:stCondLst>
                              <p:cond delay="13050"/>
                            </p:stCondLst>
                            <p:childTnLst>
                              <p:par>
                                <p:cTn id="129" presetID="53" presetClass="entr" presetSubtype="16" fill="hold" grpId="0" nodeType="afterEffect">
                                  <p:stCondLst>
                                    <p:cond delay="0"/>
                                  </p:stCondLst>
                                  <p:childTnLst>
                                    <p:set>
                                      <p:cBhvr>
                                        <p:cTn id="130" dur="1" fill="hold">
                                          <p:stCondLst>
                                            <p:cond delay="0"/>
                                          </p:stCondLst>
                                        </p:cTn>
                                        <p:tgtEl>
                                          <p:spTgt spid="21"/>
                                        </p:tgtEl>
                                        <p:attrNameLst>
                                          <p:attrName>style.visibility</p:attrName>
                                        </p:attrNameLst>
                                      </p:cBhvr>
                                      <p:to>
                                        <p:strVal val="visible"/>
                                      </p:to>
                                    </p:set>
                                    <p:anim calcmode="lin" valueType="num">
                                      <p:cBhvr>
                                        <p:cTn id="131" dur="500" fill="hold"/>
                                        <p:tgtEl>
                                          <p:spTgt spid="21"/>
                                        </p:tgtEl>
                                        <p:attrNameLst>
                                          <p:attrName>ppt_w</p:attrName>
                                        </p:attrNameLst>
                                      </p:cBhvr>
                                      <p:tavLst>
                                        <p:tav tm="0">
                                          <p:val>
                                            <p:fltVal val="0"/>
                                          </p:val>
                                        </p:tav>
                                        <p:tav tm="100000">
                                          <p:val>
                                            <p:strVal val="#ppt_w"/>
                                          </p:val>
                                        </p:tav>
                                      </p:tavLst>
                                    </p:anim>
                                    <p:anim calcmode="lin" valueType="num">
                                      <p:cBhvr>
                                        <p:cTn id="132" dur="500" fill="hold"/>
                                        <p:tgtEl>
                                          <p:spTgt spid="21"/>
                                        </p:tgtEl>
                                        <p:attrNameLst>
                                          <p:attrName>ppt_h</p:attrName>
                                        </p:attrNameLst>
                                      </p:cBhvr>
                                      <p:tavLst>
                                        <p:tav tm="0">
                                          <p:val>
                                            <p:fltVal val="0"/>
                                          </p:val>
                                        </p:tav>
                                        <p:tav tm="100000">
                                          <p:val>
                                            <p:strVal val="#ppt_h"/>
                                          </p:val>
                                        </p:tav>
                                      </p:tavLst>
                                    </p:anim>
                                    <p:animEffect transition="in" filter="fade">
                                      <p:cBhvr>
                                        <p:cTn id="133" dur="500"/>
                                        <p:tgtEl>
                                          <p:spTgt spid="21"/>
                                        </p:tgtEl>
                                      </p:cBhvr>
                                    </p:animEffect>
                                  </p:childTnLst>
                                </p:cTn>
                              </p:par>
                            </p:childTnLst>
                          </p:cTn>
                        </p:par>
                        <p:par>
                          <p:cTn id="134" fill="hold">
                            <p:stCondLst>
                              <p:cond delay="13550"/>
                            </p:stCondLst>
                            <p:childTnLst>
                              <p:par>
                                <p:cTn id="135" presetID="53" presetClass="entr" presetSubtype="16" fill="hold" grpId="0" nodeType="afterEffect">
                                  <p:stCondLst>
                                    <p:cond delay="0"/>
                                  </p:stCondLst>
                                  <p:childTnLst>
                                    <p:set>
                                      <p:cBhvr>
                                        <p:cTn id="136" dur="1" fill="hold">
                                          <p:stCondLst>
                                            <p:cond delay="0"/>
                                          </p:stCondLst>
                                        </p:cTn>
                                        <p:tgtEl>
                                          <p:spTgt spid="41"/>
                                        </p:tgtEl>
                                        <p:attrNameLst>
                                          <p:attrName>style.visibility</p:attrName>
                                        </p:attrNameLst>
                                      </p:cBhvr>
                                      <p:to>
                                        <p:strVal val="visible"/>
                                      </p:to>
                                    </p:set>
                                    <p:anim calcmode="lin" valueType="num">
                                      <p:cBhvr>
                                        <p:cTn id="137" dur="500" fill="hold"/>
                                        <p:tgtEl>
                                          <p:spTgt spid="41"/>
                                        </p:tgtEl>
                                        <p:attrNameLst>
                                          <p:attrName>ppt_w</p:attrName>
                                        </p:attrNameLst>
                                      </p:cBhvr>
                                      <p:tavLst>
                                        <p:tav tm="0">
                                          <p:val>
                                            <p:fltVal val="0"/>
                                          </p:val>
                                        </p:tav>
                                        <p:tav tm="100000">
                                          <p:val>
                                            <p:strVal val="#ppt_w"/>
                                          </p:val>
                                        </p:tav>
                                      </p:tavLst>
                                    </p:anim>
                                    <p:anim calcmode="lin" valueType="num">
                                      <p:cBhvr>
                                        <p:cTn id="138" dur="500" fill="hold"/>
                                        <p:tgtEl>
                                          <p:spTgt spid="41"/>
                                        </p:tgtEl>
                                        <p:attrNameLst>
                                          <p:attrName>ppt_h</p:attrName>
                                        </p:attrNameLst>
                                      </p:cBhvr>
                                      <p:tavLst>
                                        <p:tav tm="0">
                                          <p:val>
                                            <p:fltVal val="0"/>
                                          </p:val>
                                        </p:tav>
                                        <p:tav tm="100000">
                                          <p:val>
                                            <p:strVal val="#ppt_h"/>
                                          </p:val>
                                        </p:tav>
                                      </p:tavLst>
                                    </p:anim>
                                    <p:animEffect transition="in" filter="fade">
                                      <p:cBhvr>
                                        <p:cTn id="139"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3" grpId="0"/>
      <p:bldP spid="24" grpId="0"/>
      <p:bldP spid="25" grpId="0"/>
      <p:bldP spid="26" grpId="0"/>
      <p:bldP spid="27" grpId="0"/>
      <p:bldP spid="28" grpId="0"/>
      <p:bldP spid="30" grpId="0"/>
      <p:bldP spid="31" grpId="0"/>
      <p:bldP spid="32" grpId="0"/>
      <p:bldP spid="37" grpId="0"/>
      <p:bldP spid="4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1312606" y="191729"/>
            <a:ext cx="6282813" cy="958645"/>
          </a:xfrm>
        </p:spPr>
        <p:txBody>
          <a:bodyPr/>
          <a:lstStyle/>
          <a:p>
            <a:r>
              <a:rPr lang="zh-CN" altLang="en-US" dirty="0" smtClean="0"/>
              <a:t>市场分析</a:t>
            </a:r>
            <a:r>
              <a:rPr lang="en-US" altLang="zh-CN" dirty="0" smtClean="0"/>
              <a:t/>
            </a:r>
            <a:br>
              <a:rPr lang="en-US" altLang="zh-CN" dirty="0" smtClean="0"/>
            </a:br>
            <a:r>
              <a:rPr lang="en-US" altLang="zh-CN" dirty="0" smtClean="0"/>
              <a:t>                                  ——</a:t>
            </a:r>
            <a:r>
              <a:rPr lang="zh-CN" altLang="en-US" dirty="0" smtClean="0"/>
              <a:t>环境分析</a:t>
            </a:r>
            <a:endParaRPr lang="zh-CN" altLang="en-US" dirty="0"/>
          </a:p>
        </p:txBody>
      </p:sp>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456975" y="1856096"/>
            <a:ext cx="1923166" cy="1923166"/>
          </a:xfrm>
          <a:prstGeom prst="rect">
            <a:avLst/>
          </a:prstGeom>
        </p:spPr>
      </p:pic>
      <p:pic>
        <p:nvPicPr>
          <p:cNvPr id="4" name="图片 3"/>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4374951" y="3779261"/>
            <a:ext cx="1923166" cy="1923166"/>
          </a:xfrm>
          <a:prstGeom prst="rect">
            <a:avLst/>
          </a:prstGeom>
        </p:spPr>
      </p:pic>
      <p:pic>
        <p:nvPicPr>
          <p:cNvPr id="5" name="图片 4"/>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4374951" y="1856095"/>
            <a:ext cx="1923166" cy="1923166"/>
          </a:xfrm>
          <a:prstGeom prst="rect">
            <a:avLst/>
          </a:prstGeom>
        </p:spPr>
      </p:pic>
      <p:pic>
        <p:nvPicPr>
          <p:cNvPr id="6" name="图片 5"/>
          <p:cNvPicPr>
            <a:picLocks noChangeAspect="1"/>
          </p:cNvPicPr>
          <p:nvPr/>
        </p:nvPicPr>
        <p:blipFill>
          <a:blip r:embed="rId6" cstate="print">
            <a:extLst>
              <a:ext uri="{28A0092B-C50C-407E-A947-70E740481C1C}">
                <a14:useLocalDpi xmlns="" xmlns:a14="http://schemas.microsoft.com/office/drawing/2010/main" val="0"/>
              </a:ext>
            </a:extLst>
          </a:blip>
          <a:stretch>
            <a:fillRect/>
          </a:stretch>
        </p:blipFill>
        <p:spPr>
          <a:xfrm>
            <a:off x="2455246" y="3779261"/>
            <a:ext cx="1923166" cy="1923166"/>
          </a:xfrm>
          <a:prstGeom prst="rect">
            <a:avLst/>
          </a:prstGeom>
        </p:spPr>
      </p:pic>
      <p:grpSp>
        <p:nvGrpSpPr>
          <p:cNvPr id="7" name="组合 6"/>
          <p:cNvGrpSpPr/>
          <p:nvPr/>
        </p:nvGrpSpPr>
        <p:grpSpPr>
          <a:xfrm>
            <a:off x="533810" y="1856095"/>
            <a:ext cx="2132035" cy="1923166"/>
            <a:chOff x="409433" y="2088107"/>
            <a:chExt cx="1921510" cy="1733266"/>
          </a:xfrm>
          <a:solidFill>
            <a:schemeClr val="accent1"/>
          </a:solidFill>
        </p:grpSpPr>
        <p:sp>
          <p:nvSpPr>
            <p:cNvPr id="9" name="矩形 8"/>
            <p:cNvSpPr/>
            <p:nvPr/>
          </p:nvSpPr>
          <p:spPr>
            <a:xfrm>
              <a:off x="409433" y="2088107"/>
              <a:ext cx="1733266" cy="17332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spcBef>
                  <a:spcPts val="600"/>
                </a:spcBef>
              </a:pPr>
              <a:r>
                <a:rPr lang="zh-CN" altLang="en-US" sz="2000" dirty="0" smtClean="0">
                  <a:cs typeface="+mn-ea"/>
                  <a:sym typeface="+mn-lt"/>
                </a:rPr>
                <a:t>市场环境广阔</a:t>
              </a:r>
              <a:endParaRPr lang="zh-CN" altLang="en-US" sz="2000" dirty="0">
                <a:cs typeface="+mn-ea"/>
                <a:sym typeface="+mn-lt"/>
              </a:endParaRPr>
            </a:p>
          </p:txBody>
        </p:sp>
        <p:sp>
          <p:nvSpPr>
            <p:cNvPr id="10" name="等腰三角形 9"/>
            <p:cNvSpPr/>
            <p:nvPr/>
          </p:nvSpPr>
          <p:spPr>
            <a:xfrm rot="5400000">
              <a:off x="2127639" y="2860618"/>
              <a:ext cx="218364" cy="188245"/>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1" name="组合 10"/>
          <p:cNvGrpSpPr/>
          <p:nvPr/>
        </p:nvGrpSpPr>
        <p:grpSpPr>
          <a:xfrm>
            <a:off x="535539" y="3779261"/>
            <a:ext cx="2132034" cy="1923166"/>
            <a:chOff x="409433" y="2088107"/>
            <a:chExt cx="1921510" cy="1733266"/>
          </a:xfrm>
          <a:solidFill>
            <a:schemeClr val="accent2"/>
          </a:solidFill>
        </p:grpSpPr>
        <p:sp>
          <p:nvSpPr>
            <p:cNvPr id="12" name="矩形 11"/>
            <p:cNvSpPr/>
            <p:nvPr/>
          </p:nvSpPr>
          <p:spPr>
            <a:xfrm>
              <a:off x="409433" y="2088107"/>
              <a:ext cx="1733266" cy="17332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spcBef>
                  <a:spcPts val="600"/>
                </a:spcBef>
              </a:pPr>
              <a:r>
                <a:rPr lang="zh-CN" altLang="zh-CN" sz="2000" dirty="0" smtClean="0"/>
                <a:t>健身需求多样</a:t>
              </a:r>
              <a:endParaRPr lang="zh-CN" altLang="en-US" sz="2000" dirty="0">
                <a:cs typeface="+mn-ea"/>
                <a:sym typeface="+mn-lt"/>
              </a:endParaRPr>
            </a:p>
          </p:txBody>
        </p:sp>
        <p:sp>
          <p:nvSpPr>
            <p:cNvPr id="13" name="等腰三角形 12"/>
            <p:cNvSpPr/>
            <p:nvPr/>
          </p:nvSpPr>
          <p:spPr>
            <a:xfrm rot="5400000">
              <a:off x="2127639" y="2860618"/>
              <a:ext cx="218364" cy="188245"/>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4" name="矩形 13"/>
          <p:cNvSpPr/>
          <p:nvPr/>
        </p:nvSpPr>
        <p:spPr>
          <a:xfrm flipH="1">
            <a:off x="6299846" y="3779261"/>
            <a:ext cx="5332522" cy="19231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n"/>
            </a:pPr>
            <a:r>
              <a:rPr lang="zh-CN" altLang="en-US" dirty="0" smtClean="0">
                <a:cs typeface="+mn-ea"/>
                <a:sym typeface="+mn-lt"/>
              </a:rPr>
              <a:t>不同年龄、不同性别、不同职业对体育锻炼有着不同的需求。内生需求强劲、伴随城市化进程对健身需求越来越大，认识到花钱买健康的重要性</a:t>
            </a:r>
            <a:endParaRPr lang="zh-CN" altLang="en-US" dirty="0">
              <a:cs typeface="+mn-ea"/>
              <a:sym typeface="+mn-lt"/>
            </a:endParaRPr>
          </a:p>
        </p:txBody>
      </p:sp>
      <p:sp>
        <p:nvSpPr>
          <p:cNvPr id="15" name="矩形 14"/>
          <p:cNvSpPr/>
          <p:nvPr/>
        </p:nvSpPr>
        <p:spPr>
          <a:xfrm flipH="1">
            <a:off x="6299846" y="1856095"/>
            <a:ext cx="5332522" cy="19231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n"/>
            </a:pPr>
            <a:r>
              <a:rPr lang="zh-CN" altLang="zh-CN" dirty="0" smtClean="0"/>
              <a:t>我国经常锻炼人口的比重逐年增加，我国经常锻炼人口占比从</a:t>
            </a:r>
            <a:r>
              <a:rPr lang="en-US" altLang="zh-CN" dirty="0" smtClean="0"/>
              <a:t>1996</a:t>
            </a:r>
            <a:r>
              <a:rPr lang="zh-CN" altLang="zh-CN" dirty="0" smtClean="0"/>
              <a:t>年的</a:t>
            </a:r>
            <a:r>
              <a:rPr lang="en-US" altLang="zh-CN" dirty="0" smtClean="0"/>
              <a:t>15.5%</a:t>
            </a:r>
            <a:r>
              <a:rPr lang="zh-CN" altLang="zh-CN" dirty="0" smtClean="0"/>
              <a:t>增长到目前的</a:t>
            </a:r>
            <a:r>
              <a:rPr lang="en-US" altLang="zh-CN" dirty="0" smtClean="0"/>
              <a:t>33.9%,</a:t>
            </a:r>
            <a:r>
              <a:rPr lang="zh-CN" altLang="zh-CN" dirty="0" smtClean="0"/>
              <a:t>健身人群随之增加。</a:t>
            </a:r>
            <a:r>
              <a:rPr lang="en-US" altLang="zh-CN" dirty="0" smtClean="0"/>
              <a:t> 2015</a:t>
            </a:r>
            <a:r>
              <a:rPr lang="zh-CN" altLang="zh-CN" dirty="0" smtClean="0"/>
              <a:t>年国内健身有效会员数在</a:t>
            </a:r>
            <a:r>
              <a:rPr lang="en-US" altLang="zh-CN" dirty="0" smtClean="0"/>
              <a:t>663.7</a:t>
            </a:r>
            <a:r>
              <a:rPr lang="zh-CN" altLang="zh-CN" dirty="0" smtClean="0"/>
              <a:t>万左右</a:t>
            </a:r>
            <a:r>
              <a:rPr lang="zh-CN" altLang="en-US" dirty="0" smtClean="0"/>
              <a:t>。</a:t>
            </a:r>
            <a:endParaRPr lang="zh-CN" altLang="en-US" dirty="0">
              <a:cs typeface="+mn-ea"/>
              <a:sym typeface="+mn-lt"/>
            </a:endParaRPr>
          </a:p>
        </p:txBody>
      </p:sp>
    </p:spTree>
    <p:extLst>
      <p:ext uri="{BB962C8B-B14F-4D97-AF65-F5344CB8AC3E}">
        <p14:creationId xmlns="" xmlns:p14="http://schemas.microsoft.com/office/powerpoint/2010/main" val="204632102"/>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p:tgtEl>
                                          <p:spTgt spid="7"/>
                                        </p:tgtEl>
                                        <p:attrNameLst>
                                          <p:attrName>ppt_x</p:attrName>
                                        </p:attrNameLst>
                                      </p:cBhvr>
                                      <p:tavLst>
                                        <p:tav tm="0">
                                          <p:val>
                                            <p:strVal val="#ppt_x-#ppt_w*1.125000"/>
                                          </p:val>
                                        </p:tav>
                                        <p:tav tm="100000">
                                          <p:val>
                                            <p:strVal val="#ppt_x"/>
                                          </p:val>
                                        </p:tav>
                                      </p:tavLst>
                                    </p:anim>
                                    <p:animEffect transition="in" filter="wipe(right)">
                                      <p:cBhvr>
                                        <p:cTn id="8" dur="1000"/>
                                        <p:tgtEl>
                                          <p:spTgt spid="7"/>
                                        </p:tgtEl>
                                      </p:cBhvr>
                                    </p:animEffect>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par>
                          <p:cTn id="13" fill="hold">
                            <p:stCondLst>
                              <p:cond delay="1500"/>
                            </p:stCondLst>
                            <p:childTnLst>
                              <p:par>
                                <p:cTn id="14" presetID="10"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par>
                          <p:cTn id="17" fill="hold">
                            <p:stCondLst>
                              <p:cond delay="2000"/>
                            </p:stCondLst>
                            <p:childTnLst>
                              <p:par>
                                <p:cTn id="18" presetID="10" presetClass="entr" presetSubtype="0"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1000"/>
                                        <p:tgtEl>
                                          <p:spTgt spid="15"/>
                                        </p:tgtEl>
                                      </p:cBhvr>
                                    </p:animEffect>
                                  </p:childTnLst>
                                </p:cTn>
                              </p:par>
                            </p:childTnLst>
                          </p:cTn>
                        </p:par>
                        <p:par>
                          <p:cTn id="21" fill="hold">
                            <p:stCondLst>
                              <p:cond delay="3000"/>
                            </p:stCondLst>
                            <p:childTnLst>
                              <p:par>
                                <p:cTn id="22" presetID="12" presetClass="entr" presetSubtype="8"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1000"/>
                                        <p:tgtEl>
                                          <p:spTgt spid="11"/>
                                        </p:tgtEl>
                                        <p:attrNameLst>
                                          <p:attrName>ppt_x</p:attrName>
                                        </p:attrNameLst>
                                      </p:cBhvr>
                                      <p:tavLst>
                                        <p:tav tm="0">
                                          <p:val>
                                            <p:strVal val="#ppt_x-#ppt_w*1.125000"/>
                                          </p:val>
                                        </p:tav>
                                        <p:tav tm="100000">
                                          <p:val>
                                            <p:strVal val="#ppt_x"/>
                                          </p:val>
                                        </p:tav>
                                      </p:tavLst>
                                    </p:anim>
                                    <p:animEffect transition="in" filter="wipe(right)">
                                      <p:cBhvr>
                                        <p:cTn id="25" dur="1000"/>
                                        <p:tgtEl>
                                          <p:spTgt spid="11"/>
                                        </p:tgtEl>
                                      </p:cBhvr>
                                    </p:animEffect>
                                  </p:childTnLst>
                                </p:cTn>
                              </p:par>
                            </p:childTnLst>
                          </p:cTn>
                        </p:par>
                        <p:par>
                          <p:cTn id="26" fill="hold">
                            <p:stCondLst>
                              <p:cond delay="4000"/>
                            </p:stCondLst>
                            <p:childTnLst>
                              <p:par>
                                <p:cTn id="27" presetID="10" presetClass="entr" presetSubtype="0"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par>
                          <p:cTn id="30" fill="hold">
                            <p:stCondLst>
                              <p:cond delay="4500"/>
                            </p:stCondLst>
                            <p:childTnLst>
                              <p:par>
                                <p:cTn id="31" presetID="10" presetClass="entr" presetSubtype="0" fill="hold" nodeType="after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par>
                          <p:cTn id="34" fill="hold">
                            <p:stCondLst>
                              <p:cond delay="5000"/>
                            </p:stCondLst>
                            <p:childTnLst>
                              <p:par>
                                <p:cTn id="35" presetID="10" presetClass="entr" presetSubtype="0" fill="hold" grpId="0"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998586" y="1878536"/>
            <a:ext cx="95534" cy="25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泪滴形 4"/>
          <p:cNvSpPr/>
          <p:nvPr/>
        </p:nvSpPr>
        <p:spPr>
          <a:xfrm rot="8100000">
            <a:off x="3058391" y="2965912"/>
            <a:ext cx="2016000" cy="201600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文本框 5"/>
          <p:cNvSpPr txBox="1"/>
          <p:nvPr/>
        </p:nvSpPr>
        <p:spPr>
          <a:xfrm>
            <a:off x="3080471" y="3743395"/>
            <a:ext cx="1964338" cy="461665"/>
          </a:xfrm>
          <a:prstGeom prst="rect">
            <a:avLst/>
          </a:prstGeom>
          <a:noFill/>
        </p:spPr>
        <p:txBody>
          <a:bodyPr wrap="square" rtlCol="0">
            <a:spAutoFit/>
          </a:bodyPr>
          <a:lstStyle/>
          <a:p>
            <a:pPr algn="ctr"/>
            <a:r>
              <a:rPr lang="zh-CN" altLang="en-US" sz="2400" dirty="0" smtClean="0">
                <a:solidFill>
                  <a:schemeClr val="bg1"/>
                </a:solidFill>
                <a:cs typeface="+mn-ea"/>
                <a:sym typeface="+mn-lt"/>
              </a:rPr>
              <a:t>收益</a:t>
            </a:r>
            <a:endParaRPr lang="zh-CN" altLang="en-US" sz="2400" dirty="0">
              <a:solidFill>
                <a:schemeClr val="bg1"/>
              </a:solidFill>
              <a:cs typeface="+mn-ea"/>
              <a:sym typeface="+mn-lt"/>
            </a:endParaRPr>
          </a:p>
        </p:txBody>
      </p:sp>
      <p:sp>
        <p:nvSpPr>
          <p:cNvPr id="7" name="泪滴形 6"/>
          <p:cNvSpPr/>
          <p:nvPr/>
        </p:nvSpPr>
        <p:spPr>
          <a:xfrm rot="8100000">
            <a:off x="560741" y="2975095"/>
            <a:ext cx="2015799" cy="2015799"/>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p:cNvSpPr txBox="1"/>
          <p:nvPr/>
        </p:nvSpPr>
        <p:spPr>
          <a:xfrm>
            <a:off x="594725" y="3743395"/>
            <a:ext cx="1959693" cy="461665"/>
          </a:xfrm>
          <a:prstGeom prst="rect">
            <a:avLst/>
          </a:prstGeom>
          <a:noFill/>
        </p:spPr>
        <p:txBody>
          <a:bodyPr wrap="square" rtlCol="0">
            <a:spAutoFit/>
          </a:bodyPr>
          <a:lstStyle/>
          <a:p>
            <a:pPr algn="ctr"/>
            <a:r>
              <a:rPr lang="zh-CN" altLang="en-US" sz="2400" dirty="0" smtClean="0">
                <a:solidFill>
                  <a:schemeClr val="bg1"/>
                </a:solidFill>
                <a:cs typeface="+mn-ea"/>
                <a:sym typeface="+mn-lt"/>
              </a:rPr>
              <a:t>成本</a:t>
            </a:r>
            <a:endParaRPr lang="zh-CN" altLang="en-US" sz="2400" dirty="0">
              <a:solidFill>
                <a:schemeClr val="bg1"/>
              </a:solidFill>
              <a:cs typeface="+mn-ea"/>
              <a:sym typeface="+mn-lt"/>
            </a:endParaRPr>
          </a:p>
        </p:txBody>
      </p:sp>
      <p:sp>
        <p:nvSpPr>
          <p:cNvPr id="10" name="文本框 9"/>
          <p:cNvSpPr txBox="1"/>
          <p:nvPr/>
        </p:nvSpPr>
        <p:spPr>
          <a:xfrm>
            <a:off x="6567949" y="2201289"/>
            <a:ext cx="4846257" cy="2585323"/>
          </a:xfrm>
          <a:prstGeom prst="rect">
            <a:avLst/>
          </a:prstGeom>
          <a:noFill/>
        </p:spPr>
        <p:txBody>
          <a:bodyPr wrap="square" rtlCol="0">
            <a:spAutoFit/>
          </a:bodyPr>
          <a:lstStyle/>
          <a:p>
            <a:pPr marL="285750" indent="-285750">
              <a:lnSpc>
                <a:spcPct val="150000"/>
              </a:lnSpc>
              <a:buFont typeface="Wingdings" panose="05000000000000000000" pitchFamily="2" charset="2"/>
              <a:buChar char="n"/>
            </a:pPr>
            <a:r>
              <a:rPr lang="zh-CN" altLang="en-US" dirty="0" smtClean="0">
                <a:cs typeface="+mn-ea"/>
                <a:sym typeface="+mn-lt"/>
              </a:rPr>
              <a:t>主要收入来源是会籍收入、私教收入、其它收入。</a:t>
            </a:r>
          </a:p>
          <a:p>
            <a:pPr marL="285750" indent="-285750">
              <a:lnSpc>
                <a:spcPct val="150000"/>
              </a:lnSpc>
              <a:buFont typeface="Wingdings" panose="05000000000000000000" pitchFamily="2" charset="2"/>
              <a:buChar char="n"/>
            </a:pPr>
            <a:r>
              <a:rPr lang="zh-CN" altLang="en-US" dirty="0" smtClean="0">
                <a:cs typeface="+mn-ea"/>
                <a:sym typeface="+mn-lt"/>
              </a:rPr>
              <a:t>主要成本构成为租金与物业、佣金与工资、折旧（器械使用</a:t>
            </a:r>
            <a:r>
              <a:rPr lang="en-US" altLang="zh-CN" dirty="0" smtClean="0">
                <a:cs typeface="+mn-ea"/>
                <a:sym typeface="+mn-lt"/>
              </a:rPr>
              <a:t>5-8</a:t>
            </a:r>
            <a:r>
              <a:rPr lang="zh-CN" altLang="en-US" dirty="0" smtClean="0">
                <a:cs typeface="+mn-ea"/>
                <a:sym typeface="+mn-lt"/>
              </a:rPr>
              <a:t>年）、宣传费用。</a:t>
            </a:r>
            <a:endParaRPr lang="en-US" altLang="zh-CN" dirty="0" smtClean="0">
              <a:cs typeface="+mn-ea"/>
              <a:sym typeface="+mn-lt"/>
            </a:endParaRPr>
          </a:p>
          <a:p>
            <a:pPr marL="285750" indent="-285750">
              <a:lnSpc>
                <a:spcPct val="150000"/>
              </a:lnSpc>
              <a:buFont typeface="Wingdings" panose="05000000000000000000" pitchFamily="2" charset="2"/>
              <a:buChar char="n"/>
            </a:pPr>
            <a:r>
              <a:rPr lang="zh-CN" altLang="en-US" dirty="0" smtClean="0">
                <a:cs typeface="+mn-ea"/>
                <a:sym typeface="+mn-lt"/>
              </a:rPr>
              <a:t>可变成本较低、边际成本较小。平均成本下降、规模收益可观。</a:t>
            </a:r>
            <a:endParaRPr lang="en-US" altLang="zh-CN" dirty="0" smtClean="0">
              <a:cs typeface="+mn-ea"/>
              <a:sym typeface="+mn-lt"/>
            </a:endParaRPr>
          </a:p>
        </p:txBody>
      </p:sp>
      <p:sp>
        <p:nvSpPr>
          <p:cNvPr id="13" name="标题 7"/>
          <p:cNvSpPr>
            <a:spLocks noGrp="1"/>
          </p:cNvSpPr>
          <p:nvPr>
            <p:ph type="title"/>
          </p:nvPr>
        </p:nvSpPr>
        <p:spPr>
          <a:xfrm>
            <a:off x="368709" y="427704"/>
            <a:ext cx="3135086" cy="480131"/>
          </a:xfrm>
        </p:spPr>
        <p:txBody>
          <a:bodyPr/>
          <a:lstStyle/>
          <a:p>
            <a:r>
              <a:rPr lang="zh-CN" altLang="en-US" dirty="0" smtClean="0"/>
              <a:t>市场分析</a:t>
            </a:r>
            <a:r>
              <a:rPr lang="en-US" altLang="zh-CN" dirty="0" smtClean="0"/>
              <a:t/>
            </a:r>
            <a:br>
              <a:rPr lang="en-US" altLang="zh-CN" dirty="0" smtClean="0"/>
            </a:br>
            <a:r>
              <a:rPr lang="en-US" altLang="zh-CN" dirty="0" smtClean="0"/>
              <a:t>                                  ——</a:t>
            </a:r>
            <a:r>
              <a:rPr lang="zh-CN" altLang="en-US" dirty="0" smtClean="0"/>
              <a:t>供给者分析</a:t>
            </a:r>
            <a:endParaRPr lang="zh-CN" altLang="en-US" dirty="0"/>
          </a:p>
        </p:txBody>
      </p:sp>
    </p:spTree>
    <p:extLst>
      <p:ext uri="{BB962C8B-B14F-4D97-AF65-F5344CB8AC3E}">
        <p14:creationId xmlns="" xmlns:p14="http://schemas.microsoft.com/office/powerpoint/2010/main" val="3912590781"/>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par>
                          <p:cTn id="11" fill="hold">
                            <p:stCondLst>
                              <p:cond delay="1000"/>
                            </p:stCondLst>
                            <p:childTnLst>
                              <p:par>
                                <p:cTn id="12" presetID="47" presetClass="entr" presetSubtype="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par>
                                <p:cTn id="17" presetID="47"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7" presetClass="entr" presetSubtype="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1000"/>
                                        <p:tgtEl>
                                          <p:spTgt spid="9"/>
                                        </p:tgtEl>
                                      </p:cBhvr>
                                    </p:animEffect>
                                    <p:anim calcmode="lin" valueType="num">
                                      <p:cBhvr>
                                        <p:cTn id="26" dur="1000" fill="hold"/>
                                        <p:tgtEl>
                                          <p:spTgt spid="9"/>
                                        </p:tgtEl>
                                        <p:attrNameLst>
                                          <p:attrName>ppt_x</p:attrName>
                                        </p:attrNameLst>
                                      </p:cBhvr>
                                      <p:tavLst>
                                        <p:tav tm="0">
                                          <p:val>
                                            <p:strVal val="#ppt_x"/>
                                          </p:val>
                                        </p:tav>
                                        <p:tav tm="100000">
                                          <p:val>
                                            <p:strVal val="#ppt_x"/>
                                          </p:val>
                                        </p:tav>
                                      </p:tavLst>
                                    </p:anim>
                                    <p:anim calcmode="lin" valueType="num">
                                      <p:cBhvr>
                                        <p:cTn id="27" dur="1000" fill="hold"/>
                                        <p:tgtEl>
                                          <p:spTgt spid="9"/>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1000"/>
                                        <p:tgtEl>
                                          <p:spTgt spid="7"/>
                                        </p:tgtEl>
                                      </p:cBhvr>
                                    </p:animEffect>
                                    <p:anim calcmode="lin" valueType="num">
                                      <p:cBhvr>
                                        <p:cTn id="31" dur="1000" fill="hold"/>
                                        <p:tgtEl>
                                          <p:spTgt spid="7"/>
                                        </p:tgtEl>
                                        <p:attrNameLst>
                                          <p:attrName>ppt_x</p:attrName>
                                        </p:attrNameLst>
                                      </p:cBhvr>
                                      <p:tavLst>
                                        <p:tav tm="0">
                                          <p:val>
                                            <p:strVal val="#ppt_x"/>
                                          </p:val>
                                        </p:tav>
                                        <p:tav tm="100000">
                                          <p:val>
                                            <p:strVal val="#ppt_x"/>
                                          </p:val>
                                        </p:tav>
                                      </p:tavLst>
                                    </p:anim>
                                    <p:anim calcmode="lin" valueType="num">
                                      <p:cBhvr>
                                        <p:cTn id="32" dur="1000" fill="hold"/>
                                        <p:tgtEl>
                                          <p:spTgt spid="7"/>
                                        </p:tgtEl>
                                        <p:attrNameLst>
                                          <p:attrName>ppt_y</p:attrName>
                                        </p:attrNameLst>
                                      </p:cBhvr>
                                      <p:tavLst>
                                        <p:tav tm="0">
                                          <p:val>
                                            <p:strVal val="#ppt_y-.1"/>
                                          </p:val>
                                        </p:tav>
                                        <p:tav tm="100000">
                                          <p:val>
                                            <p:strVal val="#ppt_y"/>
                                          </p:val>
                                        </p:tav>
                                      </p:tavLst>
                                    </p:anim>
                                  </p:childTnLst>
                                </p:cTn>
                              </p:par>
                            </p:childTnLst>
                          </p:cTn>
                        </p:par>
                        <p:par>
                          <p:cTn id="33" fill="hold">
                            <p:stCondLst>
                              <p:cond delay="3000"/>
                            </p:stCondLst>
                            <p:childTnLst>
                              <p:par>
                                <p:cTn id="34" presetID="10" presetClass="entr" presetSubtype="0" fill="hold" grpId="0" nodeType="afterEffect">
                                  <p:stCondLst>
                                    <p:cond delay="0"/>
                                  </p:stCondLst>
                                  <p:iterate type="lt">
                                    <p:tmPct val="5000"/>
                                  </p:iterate>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animBg="1"/>
      <p:bldP spid="9"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767156" y="1973179"/>
            <a:ext cx="10657687" cy="97856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椭圆形标注 3"/>
          <p:cNvSpPr/>
          <p:nvPr/>
        </p:nvSpPr>
        <p:spPr>
          <a:xfrm>
            <a:off x="860545" y="2039776"/>
            <a:ext cx="872002" cy="847802"/>
          </a:xfrm>
          <a:prstGeom prst="wedgeEllipseCallout">
            <a:avLst>
              <a:gd name="adj1" fmla="val 68174"/>
              <a:gd name="adj2" fmla="val 208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任意多边形 4"/>
          <p:cNvSpPr>
            <a:spLocks noChangeAspect="1"/>
          </p:cNvSpPr>
          <p:nvPr/>
        </p:nvSpPr>
        <p:spPr>
          <a:xfrm>
            <a:off x="1108272" y="2282463"/>
            <a:ext cx="376547" cy="360000"/>
          </a:xfrm>
          <a:custGeom>
            <a:avLst/>
            <a:gdLst>
              <a:gd name="connsiteX0" fmla="*/ 2935706 w 5065294"/>
              <a:gd name="connsiteY0" fmla="*/ 3765881 h 4842709"/>
              <a:gd name="connsiteX1" fmla="*/ 4174957 w 5065294"/>
              <a:gd name="connsiteY1" fmla="*/ 3765881 h 4842709"/>
              <a:gd name="connsiteX2" fmla="*/ 4174957 w 5065294"/>
              <a:gd name="connsiteY2" fmla="*/ 3988447 h 4842709"/>
              <a:gd name="connsiteX3" fmla="*/ 4174957 w 5065294"/>
              <a:gd name="connsiteY3" fmla="*/ 4078702 h 4842709"/>
              <a:gd name="connsiteX4" fmla="*/ 4174957 w 5065294"/>
              <a:gd name="connsiteY4" fmla="*/ 4301268 h 4842709"/>
              <a:gd name="connsiteX5" fmla="*/ 3814009 w 5065294"/>
              <a:gd name="connsiteY5" fmla="*/ 4301268 h 4842709"/>
              <a:gd name="connsiteX6" fmla="*/ 3814009 w 5065294"/>
              <a:gd name="connsiteY6" fmla="*/ 4078702 h 4842709"/>
              <a:gd name="connsiteX7" fmla="*/ 3296655 w 5065294"/>
              <a:gd name="connsiteY7" fmla="*/ 4078702 h 4842709"/>
              <a:gd name="connsiteX8" fmla="*/ 3296655 w 5065294"/>
              <a:gd name="connsiteY8" fmla="*/ 4301268 h 4842709"/>
              <a:gd name="connsiteX9" fmla="*/ 2935707 w 5065294"/>
              <a:gd name="connsiteY9" fmla="*/ 4301268 h 4842709"/>
              <a:gd name="connsiteX10" fmla="*/ 2935707 w 5065294"/>
              <a:gd name="connsiteY10" fmla="*/ 4078702 h 4842709"/>
              <a:gd name="connsiteX11" fmla="*/ 2935706 w 5065294"/>
              <a:gd name="connsiteY11" fmla="*/ 4078702 h 4842709"/>
              <a:gd name="connsiteX12" fmla="*/ 2093497 w 5065294"/>
              <a:gd name="connsiteY12" fmla="*/ 2284110 h 4842709"/>
              <a:gd name="connsiteX13" fmla="*/ 2935707 w 5065294"/>
              <a:gd name="connsiteY13" fmla="*/ 2284110 h 4842709"/>
              <a:gd name="connsiteX14" fmla="*/ 2935707 w 5065294"/>
              <a:gd name="connsiteY14" fmla="*/ 2596931 h 4842709"/>
              <a:gd name="connsiteX15" fmla="*/ 2093497 w 5065294"/>
              <a:gd name="connsiteY15" fmla="*/ 2596931 h 4842709"/>
              <a:gd name="connsiteX16" fmla="*/ 2532648 w 5065294"/>
              <a:gd name="connsiteY16" fmla="*/ 387947 h 4842709"/>
              <a:gd name="connsiteX17" fmla="*/ 1278284 w 5065294"/>
              <a:gd name="connsiteY17" fmla="*/ 1642311 h 4842709"/>
              <a:gd name="connsiteX18" fmla="*/ 2532648 w 5065294"/>
              <a:gd name="connsiteY18" fmla="*/ 2896675 h 4842709"/>
              <a:gd name="connsiteX19" fmla="*/ 3787012 w 5065294"/>
              <a:gd name="connsiteY19" fmla="*/ 1642311 h 4842709"/>
              <a:gd name="connsiteX20" fmla="*/ 2532648 w 5065294"/>
              <a:gd name="connsiteY20" fmla="*/ 387947 h 4842709"/>
              <a:gd name="connsiteX21" fmla="*/ 2532648 w 5065294"/>
              <a:gd name="connsiteY21" fmla="*/ 0 h 4842709"/>
              <a:gd name="connsiteX22" fmla="*/ 4174959 w 5065294"/>
              <a:gd name="connsiteY22" fmla="*/ 1642311 h 4842709"/>
              <a:gd name="connsiteX23" fmla="*/ 3894478 w 5065294"/>
              <a:gd name="connsiteY23" fmla="*/ 2560542 h 4842709"/>
              <a:gd name="connsiteX24" fmla="*/ 3817797 w 5065294"/>
              <a:gd name="connsiteY24" fmla="*/ 2663087 h 4842709"/>
              <a:gd name="connsiteX25" fmla="*/ 3948674 w 5065294"/>
              <a:gd name="connsiteY25" fmla="*/ 2742598 h 4842709"/>
              <a:gd name="connsiteX26" fmla="*/ 5065294 w 5065294"/>
              <a:gd name="connsiteY26" fmla="*/ 4842708 h 4842709"/>
              <a:gd name="connsiteX27" fmla="*/ 4872791 w 5065294"/>
              <a:gd name="connsiteY27" fmla="*/ 4842708 h 4842709"/>
              <a:gd name="connsiteX28" fmla="*/ 4872791 w 5065294"/>
              <a:gd name="connsiteY28" fmla="*/ 4842708 h 4842709"/>
              <a:gd name="connsiteX29" fmla="*/ 436122 w 5065294"/>
              <a:gd name="connsiteY29" fmla="*/ 4842708 h 4842709"/>
              <a:gd name="connsiteX30" fmla="*/ 436122 w 5065294"/>
              <a:gd name="connsiteY30" fmla="*/ 4842709 h 4842709"/>
              <a:gd name="connsiteX31" fmla="*/ 0 w 5065294"/>
              <a:gd name="connsiteY31" fmla="*/ 4842708 h 4842709"/>
              <a:gd name="connsiteX32" fmla="*/ 1116620 w 5065294"/>
              <a:gd name="connsiteY32" fmla="*/ 2742598 h 4842709"/>
              <a:gd name="connsiteX33" fmla="*/ 1247498 w 5065294"/>
              <a:gd name="connsiteY33" fmla="*/ 2663087 h 4842709"/>
              <a:gd name="connsiteX34" fmla="*/ 1265360 w 5065294"/>
              <a:gd name="connsiteY34" fmla="*/ 2686973 h 4842709"/>
              <a:gd name="connsiteX35" fmla="*/ 1487985 w 5065294"/>
              <a:gd name="connsiteY35" fmla="*/ 2909598 h 4842709"/>
              <a:gd name="connsiteX36" fmla="*/ 1578641 w 5065294"/>
              <a:gd name="connsiteY36" fmla="*/ 2977389 h 4842709"/>
              <a:gd name="connsiteX37" fmla="*/ 1533318 w 5065294"/>
              <a:gd name="connsiteY37" fmla="*/ 2999223 h 4842709"/>
              <a:gd name="connsiteX38" fmla="*/ 481373 w 5065294"/>
              <a:gd name="connsiteY38" fmla="*/ 4407405 h 4842709"/>
              <a:gd name="connsiteX39" fmla="*/ 459901 w 5065294"/>
              <a:gd name="connsiteY39" fmla="*/ 4529887 h 4842709"/>
              <a:gd name="connsiteX40" fmla="*/ 890337 w 5065294"/>
              <a:gd name="connsiteY40" fmla="*/ 4529887 h 4842709"/>
              <a:gd name="connsiteX41" fmla="*/ 890337 w 5065294"/>
              <a:gd name="connsiteY41" fmla="*/ 3988447 h 4842709"/>
              <a:gd name="connsiteX42" fmla="*/ 1251285 w 5065294"/>
              <a:gd name="connsiteY42" fmla="*/ 3988447 h 4842709"/>
              <a:gd name="connsiteX43" fmla="*/ 1251285 w 5065294"/>
              <a:gd name="connsiteY43" fmla="*/ 4529887 h 4842709"/>
              <a:gd name="connsiteX44" fmla="*/ 4605393 w 5065294"/>
              <a:gd name="connsiteY44" fmla="*/ 4529887 h 4842709"/>
              <a:gd name="connsiteX45" fmla="*/ 4583921 w 5065294"/>
              <a:gd name="connsiteY45" fmla="*/ 4407404 h 4842709"/>
              <a:gd name="connsiteX46" fmla="*/ 3531975 w 5065294"/>
              <a:gd name="connsiteY46" fmla="*/ 2999222 h 4842709"/>
              <a:gd name="connsiteX47" fmla="*/ 3486655 w 5065294"/>
              <a:gd name="connsiteY47" fmla="*/ 2977389 h 4842709"/>
              <a:gd name="connsiteX48" fmla="*/ 3450880 w 5065294"/>
              <a:gd name="connsiteY48" fmla="*/ 3004141 h 4842709"/>
              <a:gd name="connsiteX49" fmla="*/ 2532648 w 5065294"/>
              <a:gd name="connsiteY49" fmla="*/ 3284622 h 4842709"/>
              <a:gd name="connsiteX50" fmla="*/ 890337 w 5065294"/>
              <a:gd name="connsiteY50" fmla="*/ 1642311 h 4842709"/>
              <a:gd name="connsiteX51" fmla="*/ 2532648 w 5065294"/>
              <a:gd name="connsiteY51" fmla="*/ 0 h 48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065294" h="4842709">
                <a:moveTo>
                  <a:pt x="2935706" y="3765881"/>
                </a:moveTo>
                <a:lnTo>
                  <a:pt x="4174957" y="3765881"/>
                </a:lnTo>
                <a:lnTo>
                  <a:pt x="4174957" y="3988447"/>
                </a:lnTo>
                <a:lnTo>
                  <a:pt x="4174957" y="4078702"/>
                </a:lnTo>
                <a:lnTo>
                  <a:pt x="4174957" y="4301268"/>
                </a:lnTo>
                <a:lnTo>
                  <a:pt x="3814009" y="4301268"/>
                </a:lnTo>
                <a:lnTo>
                  <a:pt x="3814009" y="4078702"/>
                </a:lnTo>
                <a:lnTo>
                  <a:pt x="3296655" y="4078702"/>
                </a:lnTo>
                <a:lnTo>
                  <a:pt x="3296655" y="4301268"/>
                </a:lnTo>
                <a:lnTo>
                  <a:pt x="2935707" y="4301268"/>
                </a:lnTo>
                <a:lnTo>
                  <a:pt x="2935707" y="4078702"/>
                </a:lnTo>
                <a:lnTo>
                  <a:pt x="2935706" y="4078702"/>
                </a:lnTo>
                <a:close/>
                <a:moveTo>
                  <a:pt x="2093497" y="2284110"/>
                </a:moveTo>
                <a:lnTo>
                  <a:pt x="2935707" y="2284110"/>
                </a:lnTo>
                <a:lnTo>
                  <a:pt x="2935707" y="2596931"/>
                </a:lnTo>
                <a:lnTo>
                  <a:pt x="2093497" y="2596931"/>
                </a:lnTo>
                <a:close/>
                <a:moveTo>
                  <a:pt x="2532648" y="387947"/>
                </a:moveTo>
                <a:cubicBezTo>
                  <a:pt x="1839882" y="387947"/>
                  <a:pt x="1278284" y="949545"/>
                  <a:pt x="1278284" y="1642311"/>
                </a:cubicBezTo>
                <a:cubicBezTo>
                  <a:pt x="1278284" y="2335077"/>
                  <a:pt x="1839882" y="2896675"/>
                  <a:pt x="2532648" y="2896675"/>
                </a:cubicBezTo>
                <a:cubicBezTo>
                  <a:pt x="3225414" y="2896675"/>
                  <a:pt x="3787012" y="2335077"/>
                  <a:pt x="3787012" y="1642311"/>
                </a:cubicBezTo>
                <a:cubicBezTo>
                  <a:pt x="3787012" y="949545"/>
                  <a:pt x="3225414" y="387947"/>
                  <a:pt x="2532648" y="387947"/>
                </a:cubicBezTo>
                <a:close/>
                <a:moveTo>
                  <a:pt x="2532648" y="0"/>
                </a:moveTo>
                <a:cubicBezTo>
                  <a:pt x="3439671" y="0"/>
                  <a:pt x="4174959" y="735288"/>
                  <a:pt x="4174959" y="1642311"/>
                </a:cubicBezTo>
                <a:cubicBezTo>
                  <a:pt x="4174959" y="1982445"/>
                  <a:pt x="4071559" y="2298428"/>
                  <a:pt x="3894478" y="2560542"/>
                </a:cubicBezTo>
                <a:lnTo>
                  <a:pt x="3817797" y="2663087"/>
                </a:lnTo>
                <a:lnTo>
                  <a:pt x="3948674" y="2742598"/>
                </a:lnTo>
                <a:cubicBezTo>
                  <a:pt x="4622363" y="3197733"/>
                  <a:pt x="5065294" y="3968494"/>
                  <a:pt x="5065294" y="4842708"/>
                </a:cubicBezTo>
                <a:lnTo>
                  <a:pt x="4872791" y="4842708"/>
                </a:lnTo>
                <a:lnTo>
                  <a:pt x="4872791" y="4842708"/>
                </a:lnTo>
                <a:lnTo>
                  <a:pt x="436122" y="4842708"/>
                </a:lnTo>
                <a:lnTo>
                  <a:pt x="436122" y="4842709"/>
                </a:lnTo>
                <a:lnTo>
                  <a:pt x="0" y="4842708"/>
                </a:lnTo>
                <a:cubicBezTo>
                  <a:pt x="0" y="3968494"/>
                  <a:pt x="442932" y="3197733"/>
                  <a:pt x="1116620" y="2742598"/>
                </a:cubicBezTo>
                <a:lnTo>
                  <a:pt x="1247498" y="2663087"/>
                </a:lnTo>
                <a:lnTo>
                  <a:pt x="1265360" y="2686973"/>
                </a:lnTo>
                <a:cubicBezTo>
                  <a:pt x="1332299" y="2768084"/>
                  <a:pt x="1406874" y="2842659"/>
                  <a:pt x="1487985" y="2909598"/>
                </a:cubicBezTo>
                <a:lnTo>
                  <a:pt x="1578641" y="2977389"/>
                </a:lnTo>
                <a:lnTo>
                  <a:pt x="1533318" y="2999223"/>
                </a:lnTo>
                <a:cubicBezTo>
                  <a:pt x="1002317" y="3287680"/>
                  <a:pt x="609872" y="3798871"/>
                  <a:pt x="481373" y="4407405"/>
                </a:cubicBezTo>
                <a:lnTo>
                  <a:pt x="459901" y="4529887"/>
                </a:lnTo>
                <a:lnTo>
                  <a:pt x="890337" y="4529887"/>
                </a:lnTo>
                <a:lnTo>
                  <a:pt x="890337" y="3988447"/>
                </a:lnTo>
                <a:lnTo>
                  <a:pt x="1251285" y="3988447"/>
                </a:lnTo>
                <a:lnTo>
                  <a:pt x="1251285" y="4529887"/>
                </a:lnTo>
                <a:lnTo>
                  <a:pt x="4605393" y="4529887"/>
                </a:lnTo>
                <a:lnTo>
                  <a:pt x="4583921" y="4407404"/>
                </a:lnTo>
                <a:cubicBezTo>
                  <a:pt x="4455422" y="3798869"/>
                  <a:pt x="4062977" y="3287678"/>
                  <a:pt x="3531975" y="2999222"/>
                </a:cubicBezTo>
                <a:lnTo>
                  <a:pt x="3486655" y="2977389"/>
                </a:lnTo>
                <a:lnTo>
                  <a:pt x="3450880" y="3004141"/>
                </a:lnTo>
                <a:cubicBezTo>
                  <a:pt x="3188765" y="3181222"/>
                  <a:pt x="2872782" y="3284622"/>
                  <a:pt x="2532648" y="3284622"/>
                </a:cubicBezTo>
                <a:cubicBezTo>
                  <a:pt x="1625625" y="3284622"/>
                  <a:pt x="890337" y="2549334"/>
                  <a:pt x="890337" y="1642311"/>
                </a:cubicBezTo>
                <a:cubicBezTo>
                  <a:pt x="890337" y="735288"/>
                  <a:pt x="1625625" y="0"/>
                  <a:pt x="25326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cs typeface="+mn-ea"/>
              <a:sym typeface="+mn-lt"/>
            </a:endParaRPr>
          </a:p>
        </p:txBody>
      </p:sp>
      <p:sp>
        <p:nvSpPr>
          <p:cNvPr id="6" name="文本框 5"/>
          <p:cNvSpPr txBox="1"/>
          <p:nvPr/>
        </p:nvSpPr>
        <p:spPr>
          <a:xfrm>
            <a:off x="1980274" y="2082408"/>
            <a:ext cx="7058527" cy="400110"/>
          </a:xfrm>
          <a:prstGeom prst="rect">
            <a:avLst/>
          </a:prstGeom>
          <a:noFill/>
        </p:spPr>
        <p:txBody>
          <a:bodyPr wrap="square" rtlCol="0">
            <a:spAutoFit/>
          </a:bodyPr>
          <a:lstStyle/>
          <a:p>
            <a:r>
              <a:rPr lang="zh-CN" altLang="en-US" sz="2000" b="1" dirty="0" smtClean="0">
                <a:solidFill>
                  <a:schemeClr val="bg1"/>
                </a:solidFill>
                <a:cs typeface="+mn-ea"/>
                <a:sym typeface="+mn-lt"/>
              </a:rPr>
              <a:t>消费属性</a:t>
            </a:r>
            <a:endParaRPr lang="zh-CN" altLang="en-US" sz="2000" b="1" dirty="0">
              <a:solidFill>
                <a:schemeClr val="bg1"/>
              </a:solidFill>
              <a:cs typeface="+mn-ea"/>
              <a:sym typeface="+mn-lt"/>
            </a:endParaRPr>
          </a:p>
        </p:txBody>
      </p:sp>
      <p:sp>
        <p:nvSpPr>
          <p:cNvPr id="7" name="矩形 6"/>
          <p:cNvSpPr/>
          <p:nvPr/>
        </p:nvSpPr>
        <p:spPr>
          <a:xfrm>
            <a:off x="1980273" y="2452118"/>
            <a:ext cx="8880231" cy="369332"/>
          </a:xfrm>
          <a:prstGeom prst="rect">
            <a:avLst/>
          </a:prstGeom>
        </p:spPr>
        <p:txBody>
          <a:bodyPr wrap="square">
            <a:spAutoFit/>
          </a:bodyPr>
          <a:lstStyle/>
          <a:p>
            <a:r>
              <a:rPr lang="zh-CN" altLang="en-US" dirty="0" smtClean="0">
                <a:solidFill>
                  <a:schemeClr val="bg1"/>
                </a:solidFill>
                <a:cs typeface="+mn-ea"/>
                <a:sym typeface="+mn-lt"/>
              </a:rPr>
              <a:t>与体验式消费业不同，需要克服自我、重在坚持的反人性过程。无外部力量，续卡率低</a:t>
            </a:r>
            <a:endParaRPr lang="zh-CN" altLang="en-US" dirty="0">
              <a:solidFill>
                <a:schemeClr val="bg1"/>
              </a:solidFill>
              <a:cs typeface="+mn-ea"/>
              <a:sym typeface="+mn-lt"/>
            </a:endParaRPr>
          </a:p>
        </p:txBody>
      </p:sp>
      <p:sp>
        <p:nvSpPr>
          <p:cNvPr id="9" name="圆角矩形 8"/>
          <p:cNvSpPr/>
          <p:nvPr/>
        </p:nvSpPr>
        <p:spPr>
          <a:xfrm>
            <a:off x="767156" y="3561347"/>
            <a:ext cx="10657687" cy="97856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椭圆形标注 9"/>
          <p:cNvSpPr/>
          <p:nvPr/>
        </p:nvSpPr>
        <p:spPr>
          <a:xfrm flipH="1">
            <a:off x="10489103" y="3627944"/>
            <a:ext cx="872002" cy="847802"/>
          </a:xfrm>
          <a:prstGeom prst="wedgeEllipseCallout">
            <a:avLst>
              <a:gd name="adj1" fmla="val 68174"/>
              <a:gd name="adj2" fmla="val 208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文本框 10"/>
          <p:cNvSpPr txBox="1"/>
          <p:nvPr/>
        </p:nvSpPr>
        <p:spPr>
          <a:xfrm>
            <a:off x="1980274" y="3670575"/>
            <a:ext cx="8094168" cy="400110"/>
          </a:xfrm>
          <a:prstGeom prst="rect">
            <a:avLst/>
          </a:prstGeom>
          <a:noFill/>
        </p:spPr>
        <p:txBody>
          <a:bodyPr wrap="square" rtlCol="0">
            <a:spAutoFit/>
          </a:bodyPr>
          <a:lstStyle/>
          <a:p>
            <a:pPr algn="r"/>
            <a:r>
              <a:rPr lang="zh-CN" altLang="en-US" sz="2000" b="1" dirty="0" smtClean="0">
                <a:solidFill>
                  <a:schemeClr val="bg1"/>
                </a:solidFill>
                <a:cs typeface="+mn-ea"/>
                <a:sym typeface="+mn-lt"/>
              </a:rPr>
              <a:t>消费者类型</a:t>
            </a:r>
            <a:endParaRPr lang="zh-CN" altLang="en-US" sz="2000" b="1" dirty="0">
              <a:solidFill>
                <a:schemeClr val="bg1"/>
              </a:solidFill>
              <a:cs typeface="+mn-ea"/>
              <a:sym typeface="+mn-lt"/>
            </a:endParaRPr>
          </a:p>
        </p:txBody>
      </p:sp>
      <p:sp>
        <p:nvSpPr>
          <p:cNvPr id="12" name="矩形 11"/>
          <p:cNvSpPr/>
          <p:nvPr/>
        </p:nvSpPr>
        <p:spPr>
          <a:xfrm>
            <a:off x="1342103" y="4040286"/>
            <a:ext cx="8732339" cy="369332"/>
          </a:xfrm>
          <a:prstGeom prst="rect">
            <a:avLst/>
          </a:prstGeom>
        </p:spPr>
        <p:txBody>
          <a:bodyPr wrap="square">
            <a:spAutoFit/>
          </a:bodyPr>
          <a:lstStyle/>
          <a:p>
            <a:pPr algn="r"/>
            <a:r>
              <a:rPr lang="zh-CN" altLang="en-US" dirty="0" smtClean="0">
                <a:solidFill>
                  <a:schemeClr val="bg1"/>
                </a:solidFill>
                <a:cs typeface="+mn-ea"/>
                <a:sym typeface="+mn-lt"/>
              </a:rPr>
              <a:t>学生、白领、上班族。优先考虑距离。大部分属于冲动消费、跟随潮流，提出挑战</a:t>
            </a:r>
            <a:endParaRPr lang="zh-CN" altLang="en-US" dirty="0">
              <a:solidFill>
                <a:schemeClr val="bg1"/>
              </a:solidFill>
              <a:cs typeface="+mn-ea"/>
              <a:sym typeface="+mn-lt"/>
            </a:endParaRPr>
          </a:p>
        </p:txBody>
      </p:sp>
      <p:sp>
        <p:nvSpPr>
          <p:cNvPr id="13" name="圆角矩形 12"/>
          <p:cNvSpPr/>
          <p:nvPr/>
        </p:nvSpPr>
        <p:spPr>
          <a:xfrm>
            <a:off x="767156" y="5018854"/>
            <a:ext cx="10657687" cy="978568"/>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椭圆形标注 13"/>
          <p:cNvSpPr/>
          <p:nvPr/>
        </p:nvSpPr>
        <p:spPr>
          <a:xfrm>
            <a:off x="860545" y="5085451"/>
            <a:ext cx="872002" cy="847802"/>
          </a:xfrm>
          <a:prstGeom prst="wedgeEllipseCallout">
            <a:avLst>
              <a:gd name="adj1" fmla="val 68174"/>
              <a:gd name="adj2" fmla="val 208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p:cNvSpPr txBox="1"/>
          <p:nvPr/>
        </p:nvSpPr>
        <p:spPr>
          <a:xfrm>
            <a:off x="1980274" y="5128083"/>
            <a:ext cx="7058527" cy="400110"/>
          </a:xfrm>
          <a:prstGeom prst="rect">
            <a:avLst/>
          </a:prstGeom>
          <a:noFill/>
        </p:spPr>
        <p:txBody>
          <a:bodyPr wrap="square" rtlCol="0">
            <a:spAutoFit/>
          </a:bodyPr>
          <a:lstStyle/>
          <a:p>
            <a:r>
              <a:rPr lang="zh-CN" altLang="en-US" sz="2000" b="1" dirty="0" smtClean="0">
                <a:solidFill>
                  <a:schemeClr val="bg1"/>
                </a:solidFill>
                <a:cs typeface="+mn-ea"/>
                <a:sym typeface="+mn-lt"/>
              </a:rPr>
              <a:t>消费者价格观念</a:t>
            </a:r>
            <a:endParaRPr lang="zh-CN" altLang="en-US" sz="2000" b="1" dirty="0">
              <a:solidFill>
                <a:schemeClr val="bg1"/>
              </a:solidFill>
              <a:cs typeface="+mn-ea"/>
              <a:sym typeface="+mn-lt"/>
            </a:endParaRPr>
          </a:p>
        </p:txBody>
      </p:sp>
      <p:sp>
        <p:nvSpPr>
          <p:cNvPr id="16" name="矩形 15"/>
          <p:cNvSpPr/>
          <p:nvPr/>
        </p:nvSpPr>
        <p:spPr>
          <a:xfrm>
            <a:off x="1980273" y="5497793"/>
            <a:ext cx="8880231" cy="369332"/>
          </a:xfrm>
          <a:prstGeom prst="rect">
            <a:avLst/>
          </a:prstGeom>
        </p:spPr>
        <p:txBody>
          <a:bodyPr wrap="square">
            <a:spAutoFit/>
          </a:bodyPr>
          <a:lstStyle/>
          <a:p>
            <a:r>
              <a:rPr lang="zh-CN" altLang="en-US" dirty="0" smtClean="0">
                <a:solidFill>
                  <a:schemeClr val="bg1"/>
                </a:solidFill>
                <a:cs typeface="+mn-ea"/>
                <a:sym typeface="+mn-lt"/>
              </a:rPr>
              <a:t>价格因素不是选择时的第一考量因素，但对于小购买力群体来说往往不是这样的</a:t>
            </a:r>
            <a:endParaRPr lang="zh-CN" altLang="en-US" dirty="0">
              <a:solidFill>
                <a:schemeClr val="bg1"/>
              </a:solidFill>
              <a:cs typeface="+mn-ea"/>
              <a:sym typeface="+mn-lt"/>
            </a:endParaRPr>
          </a:p>
        </p:txBody>
      </p:sp>
      <p:sp>
        <p:nvSpPr>
          <p:cNvPr id="17" name="任意多边形 16"/>
          <p:cNvSpPr>
            <a:spLocks noChangeAspect="1"/>
          </p:cNvSpPr>
          <p:nvPr/>
        </p:nvSpPr>
        <p:spPr>
          <a:xfrm>
            <a:off x="10706673" y="3870631"/>
            <a:ext cx="406704" cy="360000"/>
          </a:xfrm>
          <a:custGeom>
            <a:avLst/>
            <a:gdLst>
              <a:gd name="connsiteX0" fmla="*/ 4965204 w 5618206"/>
              <a:gd name="connsiteY0" fmla="*/ 4176747 h 4973041"/>
              <a:gd name="connsiteX1" fmla="*/ 4976050 w 5618206"/>
              <a:gd name="connsiteY1" fmla="*/ 4807958 h 4973041"/>
              <a:gd name="connsiteX2" fmla="*/ 4912657 w 5618206"/>
              <a:gd name="connsiteY2" fmla="*/ 4757840 h 4973041"/>
              <a:gd name="connsiteX3" fmla="*/ 4912569 w 5618206"/>
              <a:gd name="connsiteY3" fmla="*/ 4752695 h 4973041"/>
              <a:gd name="connsiteX4" fmla="*/ 4910100 w 5618206"/>
              <a:gd name="connsiteY4" fmla="*/ 4755818 h 4973041"/>
              <a:gd name="connsiteX5" fmla="*/ 4789194 w 5618206"/>
              <a:gd name="connsiteY5" fmla="*/ 4660232 h 4973041"/>
              <a:gd name="connsiteX6" fmla="*/ 4769721 w 5618206"/>
              <a:gd name="connsiteY6" fmla="*/ 4681088 h 4973041"/>
              <a:gd name="connsiteX7" fmla="*/ 4402032 w 5618206"/>
              <a:gd name="connsiteY7" fmla="*/ 4861012 h 4973041"/>
              <a:gd name="connsiteX8" fmla="*/ 4163069 w 5618206"/>
              <a:gd name="connsiteY8" fmla="*/ 4842105 h 4973041"/>
              <a:gd name="connsiteX9" fmla="*/ 3949856 w 5618206"/>
              <a:gd name="connsiteY9" fmla="*/ 4733863 h 4973041"/>
              <a:gd name="connsiteX10" fmla="*/ 3927431 w 5618206"/>
              <a:gd name="connsiteY10" fmla="*/ 4715303 h 4973041"/>
              <a:gd name="connsiteX11" fmla="*/ 3927370 w 5618206"/>
              <a:gd name="connsiteY11" fmla="*/ 4715380 h 4973041"/>
              <a:gd name="connsiteX12" fmla="*/ 3843433 w 5618206"/>
              <a:gd name="connsiteY12" fmla="*/ 4649021 h 4973041"/>
              <a:gd name="connsiteX13" fmla="*/ 3968157 w 5618206"/>
              <a:gd name="connsiteY13" fmla="*/ 4663790 h 4973041"/>
              <a:gd name="connsiteX14" fmla="*/ 3967916 w 5618206"/>
              <a:gd name="connsiteY14" fmla="*/ 4664095 h 4973041"/>
              <a:gd name="connsiteX15" fmla="*/ 4001545 w 5618206"/>
              <a:gd name="connsiteY15" fmla="*/ 4669490 h 4973041"/>
              <a:gd name="connsiteX16" fmla="*/ 4499150 w 5618206"/>
              <a:gd name="connsiteY16" fmla="*/ 4472175 h 4973041"/>
              <a:gd name="connsiteX17" fmla="*/ 4518788 w 5618206"/>
              <a:gd name="connsiteY17" fmla="*/ 4446449 h 4973041"/>
              <a:gd name="connsiteX18" fmla="*/ 4394488 w 5618206"/>
              <a:gd name="connsiteY18" fmla="*/ 4348178 h 4973041"/>
              <a:gd name="connsiteX19" fmla="*/ 4348523 w 5618206"/>
              <a:gd name="connsiteY19" fmla="*/ 4311838 h 4973041"/>
              <a:gd name="connsiteX20" fmla="*/ 775042 w 5618206"/>
              <a:gd name="connsiteY20" fmla="*/ 3915176 h 4973041"/>
              <a:gd name="connsiteX21" fmla="*/ 2503042 w 5618206"/>
              <a:gd name="connsiteY21" fmla="*/ 3915177 h 4973041"/>
              <a:gd name="connsiteX22" fmla="*/ 2503043 w 5618206"/>
              <a:gd name="connsiteY22" fmla="*/ 4239177 h 4973041"/>
              <a:gd name="connsiteX23" fmla="*/ 775042 w 5618206"/>
              <a:gd name="connsiteY23" fmla="*/ 4239177 h 4973041"/>
              <a:gd name="connsiteX24" fmla="*/ 775042 w 5618206"/>
              <a:gd name="connsiteY24" fmla="*/ 3096341 h 4973041"/>
              <a:gd name="connsiteX25" fmla="*/ 2503042 w 5618206"/>
              <a:gd name="connsiteY25" fmla="*/ 3096342 h 4973041"/>
              <a:gd name="connsiteX26" fmla="*/ 2503042 w 5618206"/>
              <a:gd name="connsiteY26" fmla="*/ 3420342 h 4973041"/>
              <a:gd name="connsiteX27" fmla="*/ 775043 w 5618206"/>
              <a:gd name="connsiteY27" fmla="*/ 3420342 h 4973041"/>
              <a:gd name="connsiteX28" fmla="*/ 2087054 w 5618206"/>
              <a:gd name="connsiteY28" fmla="*/ 1656899 h 4973041"/>
              <a:gd name="connsiteX29" fmla="*/ 2087054 w 5618206"/>
              <a:gd name="connsiteY29" fmla="*/ 2226733 h 4973041"/>
              <a:gd name="connsiteX30" fmla="*/ 2656888 w 5618206"/>
              <a:gd name="connsiteY30" fmla="*/ 2226733 h 4973041"/>
              <a:gd name="connsiteX31" fmla="*/ 1763055 w 5618206"/>
              <a:gd name="connsiteY31" fmla="*/ 1519123 h 4973041"/>
              <a:gd name="connsiteX32" fmla="*/ 324001 w 5618206"/>
              <a:gd name="connsiteY32" fmla="*/ 1519124 h 4973041"/>
              <a:gd name="connsiteX33" fmla="*/ 324001 w 5618206"/>
              <a:gd name="connsiteY33" fmla="*/ 4649040 h 4973041"/>
              <a:gd name="connsiteX34" fmla="*/ 2954084 w 5618206"/>
              <a:gd name="connsiteY34" fmla="*/ 4649041 h 4973041"/>
              <a:gd name="connsiteX35" fmla="*/ 2954084 w 5618206"/>
              <a:gd name="connsiteY35" fmla="*/ 2550733 h 4973041"/>
              <a:gd name="connsiteX36" fmla="*/ 1763055 w 5618206"/>
              <a:gd name="connsiteY36" fmla="*/ 2550733 h 4973041"/>
              <a:gd name="connsiteX37" fmla="*/ 1763054 w 5618206"/>
              <a:gd name="connsiteY37" fmla="*/ 2530628 h 4973041"/>
              <a:gd name="connsiteX38" fmla="*/ 1763054 w 5618206"/>
              <a:gd name="connsiteY38" fmla="*/ 2226732 h 4973041"/>
              <a:gd name="connsiteX39" fmla="*/ 2083483 w 5618206"/>
              <a:gd name="connsiteY39" fmla="*/ 1195123 h 4973041"/>
              <a:gd name="connsiteX40" fmla="*/ 2083484 w 5618206"/>
              <a:gd name="connsiteY40" fmla="*/ 1195123 h 4973041"/>
              <a:gd name="connsiteX41" fmla="*/ 2087053 w 5618206"/>
              <a:gd name="connsiteY41" fmla="*/ 1195123 h 4973041"/>
              <a:gd name="connsiteX42" fmla="*/ 2087054 w 5618206"/>
              <a:gd name="connsiteY42" fmla="*/ 1195124 h 4973041"/>
              <a:gd name="connsiteX43" fmla="*/ 2087054 w 5618206"/>
              <a:gd name="connsiteY43" fmla="*/ 1198693 h 4973041"/>
              <a:gd name="connsiteX44" fmla="*/ 3277093 w 5618206"/>
              <a:gd name="connsiteY44" fmla="*/ 2388732 h 4973041"/>
              <a:gd name="connsiteX45" fmla="*/ 3278084 w 5618206"/>
              <a:gd name="connsiteY45" fmla="*/ 2388732 h 4973041"/>
              <a:gd name="connsiteX46" fmla="*/ 3278084 w 5618206"/>
              <a:gd name="connsiteY46" fmla="*/ 4649040 h 4973041"/>
              <a:gd name="connsiteX47" fmla="*/ 3278085 w 5618206"/>
              <a:gd name="connsiteY47" fmla="*/ 4908733 h 4973041"/>
              <a:gd name="connsiteX48" fmla="*/ 3278085 w 5618206"/>
              <a:gd name="connsiteY48" fmla="*/ 4973040 h 4973041"/>
              <a:gd name="connsiteX49" fmla="*/ 0 w 5618206"/>
              <a:gd name="connsiteY49" fmla="*/ 4973041 h 4973041"/>
              <a:gd name="connsiteX50" fmla="*/ 1 w 5618206"/>
              <a:gd name="connsiteY50" fmla="*/ 4649041 h 4973041"/>
              <a:gd name="connsiteX51" fmla="*/ 2 w 5618206"/>
              <a:gd name="connsiteY51" fmla="*/ 4649040 h 4973041"/>
              <a:gd name="connsiteX52" fmla="*/ 2 w 5618206"/>
              <a:gd name="connsiteY52" fmla="*/ 1519124 h 4973041"/>
              <a:gd name="connsiteX53" fmla="*/ 1 w 5618206"/>
              <a:gd name="connsiteY53" fmla="*/ 1519124 h 4973041"/>
              <a:gd name="connsiteX54" fmla="*/ 1 w 5618206"/>
              <a:gd name="connsiteY54" fmla="*/ 1195123 h 4973041"/>
              <a:gd name="connsiteX55" fmla="*/ 2 w 5618206"/>
              <a:gd name="connsiteY55" fmla="*/ 1195124 h 4973041"/>
              <a:gd name="connsiteX56" fmla="*/ 324001 w 5618206"/>
              <a:gd name="connsiteY56" fmla="*/ 1195124 h 4973041"/>
              <a:gd name="connsiteX57" fmla="*/ 4427176 w 5618206"/>
              <a:gd name="connsiteY57" fmla="*/ 461776 h 4973041"/>
              <a:gd name="connsiteX58" fmla="*/ 4427176 w 5618206"/>
              <a:gd name="connsiteY58" fmla="*/ 1031610 h 4973041"/>
              <a:gd name="connsiteX59" fmla="*/ 4997010 w 5618206"/>
              <a:gd name="connsiteY59" fmla="*/ 1031610 h 4973041"/>
              <a:gd name="connsiteX60" fmla="*/ 1487346 w 5618206"/>
              <a:gd name="connsiteY60" fmla="*/ 62488 h 4973041"/>
              <a:gd name="connsiteX61" fmla="*/ 1721308 w 5618206"/>
              <a:gd name="connsiteY61" fmla="*/ 111858 h 4973041"/>
              <a:gd name="connsiteX62" fmla="*/ 1747773 w 5618206"/>
              <a:gd name="connsiteY62" fmla="*/ 123982 h 4973041"/>
              <a:gd name="connsiteX63" fmla="*/ 1747812 w 5618206"/>
              <a:gd name="connsiteY63" fmla="*/ 123892 h 4973041"/>
              <a:gd name="connsiteX64" fmla="*/ 1846064 w 5618206"/>
              <a:gd name="connsiteY64" fmla="*/ 166265 h 4973041"/>
              <a:gd name="connsiteX65" fmla="*/ 1721767 w 5618206"/>
              <a:gd name="connsiteY65" fmla="*/ 184280 h 4973041"/>
              <a:gd name="connsiteX66" fmla="*/ 1721921 w 5618206"/>
              <a:gd name="connsiteY66" fmla="*/ 183923 h 4973041"/>
              <a:gd name="connsiteX67" fmla="*/ 1688042 w 5618206"/>
              <a:gd name="connsiteY67" fmla="*/ 187416 h 4973041"/>
              <a:gd name="connsiteX68" fmla="*/ 1258461 w 5618206"/>
              <a:gd name="connsiteY68" fmla="*/ 506798 h 4973041"/>
              <a:gd name="connsiteX69" fmla="*/ 1246151 w 5618206"/>
              <a:gd name="connsiteY69" fmla="*/ 536729 h 4973041"/>
              <a:gd name="connsiteX70" fmla="*/ 1391650 w 5618206"/>
              <a:gd name="connsiteY70" fmla="*/ 599481 h 4973041"/>
              <a:gd name="connsiteX71" fmla="*/ 1445454 w 5618206"/>
              <a:gd name="connsiteY71" fmla="*/ 622686 h 4973041"/>
              <a:gd name="connsiteX72" fmla="*/ 884750 w 5618206"/>
              <a:gd name="connsiteY72" fmla="*/ 912783 h 4973041"/>
              <a:gd name="connsiteX73" fmla="*/ 710904 w 5618206"/>
              <a:gd name="connsiteY73" fmla="*/ 305887 h 4973041"/>
              <a:gd name="connsiteX74" fmla="*/ 785108 w 5618206"/>
              <a:gd name="connsiteY74" fmla="*/ 337889 h 4973041"/>
              <a:gd name="connsiteX75" fmla="*/ 786525 w 5618206"/>
              <a:gd name="connsiteY75" fmla="*/ 342837 h 4973041"/>
              <a:gd name="connsiteX76" fmla="*/ 788102 w 5618206"/>
              <a:gd name="connsiteY76" fmla="*/ 339180 h 4973041"/>
              <a:gd name="connsiteX77" fmla="*/ 929627 w 5618206"/>
              <a:gd name="connsiteY77" fmla="*/ 400218 h 4973041"/>
              <a:gd name="connsiteX78" fmla="*/ 943039 w 5618206"/>
              <a:gd name="connsiteY78" fmla="*/ 375032 h 4973041"/>
              <a:gd name="connsiteX79" fmla="*/ 1251631 w 5618206"/>
              <a:gd name="connsiteY79" fmla="*/ 106073 h 4973041"/>
              <a:gd name="connsiteX80" fmla="*/ 1487346 w 5618206"/>
              <a:gd name="connsiteY80" fmla="*/ 62488 h 4973041"/>
              <a:gd name="connsiteX81" fmla="*/ 4423605 w 5618206"/>
              <a:gd name="connsiteY81" fmla="*/ 0 h 4973041"/>
              <a:gd name="connsiteX82" fmla="*/ 4423606 w 5618206"/>
              <a:gd name="connsiteY82" fmla="*/ 1 h 4973041"/>
              <a:gd name="connsiteX83" fmla="*/ 4427175 w 5618206"/>
              <a:gd name="connsiteY83" fmla="*/ 1 h 4973041"/>
              <a:gd name="connsiteX84" fmla="*/ 4427175 w 5618206"/>
              <a:gd name="connsiteY84" fmla="*/ 1 h 4973041"/>
              <a:gd name="connsiteX85" fmla="*/ 4427176 w 5618206"/>
              <a:gd name="connsiteY85" fmla="*/ 2 h 4973041"/>
              <a:gd name="connsiteX86" fmla="*/ 4427176 w 5618206"/>
              <a:gd name="connsiteY86" fmla="*/ 3571 h 4973041"/>
              <a:gd name="connsiteX87" fmla="*/ 5617215 w 5618206"/>
              <a:gd name="connsiteY87" fmla="*/ 1193610 h 4973041"/>
              <a:gd name="connsiteX88" fmla="*/ 5618206 w 5618206"/>
              <a:gd name="connsiteY88" fmla="*/ 1193609 h 4973041"/>
              <a:gd name="connsiteX89" fmla="*/ 5618206 w 5618206"/>
              <a:gd name="connsiteY89" fmla="*/ 3453918 h 4973041"/>
              <a:gd name="connsiteX90" fmla="*/ 5618206 w 5618206"/>
              <a:gd name="connsiteY90" fmla="*/ 3713609 h 4973041"/>
              <a:gd name="connsiteX91" fmla="*/ 5618206 w 5618206"/>
              <a:gd name="connsiteY91" fmla="*/ 3777918 h 4973041"/>
              <a:gd name="connsiteX92" fmla="*/ 3890207 w 5618206"/>
              <a:gd name="connsiteY92" fmla="*/ 3777917 h 4973041"/>
              <a:gd name="connsiteX93" fmla="*/ 3890206 w 5618206"/>
              <a:gd name="connsiteY93" fmla="*/ 3453917 h 4973041"/>
              <a:gd name="connsiteX94" fmla="*/ 5294206 w 5618206"/>
              <a:gd name="connsiteY94" fmla="*/ 3453917 h 4973041"/>
              <a:gd name="connsiteX95" fmla="*/ 5294207 w 5618206"/>
              <a:gd name="connsiteY95" fmla="*/ 1355609 h 4973041"/>
              <a:gd name="connsiteX96" fmla="*/ 4103176 w 5618206"/>
              <a:gd name="connsiteY96" fmla="*/ 1355609 h 4973041"/>
              <a:gd name="connsiteX97" fmla="*/ 4103176 w 5618206"/>
              <a:gd name="connsiteY97" fmla="*/ 1335505 h 4973041"/>
              <a:gd name="connsiteX98" fmla="*/ 4103176 w 5618206"/>
              <a:gd name="connsiteY98" fmla="*/ 1031610 h 4973041"/>
              <a:gd name="connsiteX99" fmla="*/ 4103176 w 5618206"/>
              <a:gd name="connsiteY99" fmla="*/ 324000 h 4973041"/>
              <a:gd name="connsiteX100" fmla="*/ 2664123 w 5618206"/>
              <a:gd name="connsiteY100" fmla="*/ 324001 h 4973041"/>
              <a:gd name="connsiteX101" fmla="*/ 2664124 w 5618206"/>
              <a:gd name="connsiteY101" fmla="*/ 1044002 h 4973041"/>
              <a:gd name="connsiteX102" fmla="*/ 2340123 w 5618206"/>
              <a:gd name="connsiteY102" fmla="*/ 1044001 h 4973041"/>
              <a:gd name="connsiteX103" fmla="*/ 2340123 w 5618206"/>
              <a:gd name="connsiteY103" fmla="*/ 324001 h 4973041"/>
              <a:gd name="connsiteX104" fmla="*/ 2340122 w 5618206"/>
              <a:gd name="connsiteY104" fmla="*/ 324001 h 4973041"/>
              <a:gd name="connsiteX105" fmla="*/ 2340123 w 5618206"/>
              <a:gd name="connsiteY105" fmla="*/ 1 h 497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5618206" h="4973041">
                <a:moveTo>
                  <a:pt x="4965204" y="4176747"/>
                </a:moveTo>
                <a:lnTo>
                  <a:pt x="4976050" y="4807958"/>
                </a:lnTo>
                <a:lnTo>
                  <a:pt x="4912657" y="4757840"/>
                </a:lnTo>
                <a:lnTo>
                  <a:pt x="4912569" y="4752695"/>
                </a:lnTo>
                <a:lnTo>
                  <a:pt x="4910100" y="4755818"/>
                </a:lnTo>
                <a:lnTo>
                  <a:pt x="4789194" y="4660232"/>
                </a:lnTo>
                <a:lnTo>
                  <a:pt x="4769721" y="4681088"/>
                </a:lnTo>
                <a:cubicBezTo>
                  <a:pt x="4671904" y="4780504"/>
                  <a:pt x="4542450" y="4844552"/>
                  <a:pt x="4402032" y="4861012"/>
                </a:cubicBezTo>
                <a:cubicBezTo>
                  <a:pt x="4321022" y="4870509"/>
                  <a:pt x="4239900" y="4863752"/>
                  <a:pt x="4163069" y="4842105"/>
                </a:cubicBezTo>
                <a:cubicBezTo>
                  <a:pt x="4086238" y="4820458"/>
                  <a:pt x="4013699" y="4783922"/>
                  <a:pt x="3949856" y="4733863"/>
                </a:cubicBezTo>
                <a:lnTo>
                  <a:pt x="3927431" y="4715303"/>
                </a:lnTo>
                <a:lnTo>
                  <a:pt x="3927370" y="4715380"/>
                </a:lnTo>
                <a:lnTo>
                  <a:pt x="3843433" y="4649021"/>
                </a:lnTo>
                <a:lnTo>
                  <a:pt x="3968157" y="4663790"/>
                </a:lnTo>
                <a:lnTo>
                  <a:pt x="3967916" y="4664095"/>
                </a:lnTo>
                <a:lnTo>
                  <a:pt x="4001545" y="4669490"/>
                </a:lnTo>
                <a:cubicBezTo>
                  <a:pt x="4191152" y="4693259"/>
                  <a:pt x="4378748" y="4617748"/>
                  <a:pt x="4499150" y="4472175"/>
                </a:cubicBezTo>
                <a:lnTo>
                  <a:pt x="4518788" y="4446449"/>
                </a:lnTo>
                <a:lnTo>
                  <a:pt x="4394488" y="4348178"/>
                </a:lnTo>
                <a:lnTo>
                  <a:pt x="4348523" y="4311838"/>
                </a:lnTo>
                <a:close/>
                <a:moveTo>
                  <a:pt x="775042" y="3915176"/>
                </a:moveTo>
                <a:lnTo>
                  <a:pt x="2503042" y="3915177"/>
                </a:lnTo>
                <a:lnTo>
                  <a:pt x="2503043" y="4239177"/>
                </a:lnTo>
                <a:lnTo>
                  <a:pt x="775042" y="4239177"/>
                </a:lnTo>
                <a:close/>
                <a:moveTo>
                  <a:pt x="775042" y="3096341"/>
                </a:moveTo>
                <a:lnTo>
                  <a:pt x="2503042" y="3096342"/>
                </a:lnTo>
                <a:lnTo>
                  <a:pt x="2503042" y="3420342"/>
                </a:lnTo>
                <a:lnTo>
                  <a:pt x="775043" y="3420342"/>
                </a:lnTo>
                <a:close/>
                <a:moveTo>
                  <a:pt x="2087054" y="1656899"/>
                </a:moveTo>
                <a:lnTo>
                  <a:pt x="2087054" y="2226733"/>
                </a:lnTo>
                <a:lnTo>
                  <a:pt x="2656888" y="2226733"/>
                </a:lnTo>
                <a:close/>
                <a:moveTo>
                  <a:pt x="1763055" y="1519123"/>
                </a:moveTo>
                <a:lnTo>
                  <a:pt x="324001" y="1519124"/>
                </a:lnTo>
                <a:lnTo>
                  <a:pt x="324001" y="4649040"/>
                </a:lnTo>
                <a:lnTo>
                  <a:pt x="2954084" y="4649041"/>
                </a:lnTo>
                <a:lnTo>
                  <a:pt x="2954084" y="2550733"/>
                </a:lnTo>
                <a:lnTo>
                  <a:pt x="1763055" y="2550733"/>
                </a:lnTo>
                <a:lnTo>
                  <a:pt x="1763054" y="2530628"/>
                </a:lnTo>
                <a:lnTo>
                  <a:pt x="1763054" y="2226732"/>
                </a:lnTo>
                <a:close/>
                <a:moveTo>
                  <a:pt x="2083483" y="1195123"/>
                </a:moveTo>
                <a:lnTo>
                  <a:pt x="2083484" y="1195123"/>
                </a:lnTo>
                <a:lnTo>
                  <a:pt x="2087053" y="1195123"/>
                </a:lnTo>
                <a:lnTo>
                  <a:pt x="2087054" y="1195124"/>
                </a:lnTo>
                <a:lnTo>
                  <a:pt x="2087054" y="1198693"/>
                </a:lnTo>
                <a:lnTo>
                  <a:pt x="3277093" y="2388732"/>
                </a:lnTo>
                <a:lnTo>
                  <a:pt x="3278084" y="2388732"/>
                </a:lnTo>
                <a:lnTo>
                  <a:pt x="3278084" y="4649040"/>
                </a:lnTo>
                <a:lnTo>
                  <a:pt x="3278085" y="4908733"/>
                </a:lnTo>
                <a:lnTo>
                  <a:pt x="3278085" y="4973040"/>
                </a:lnTo>
                <a:lnTo>
                  <a:pt x="0" y="4973041"/>
                </a:lnTo>
                <a:lnTo>
                  <a:pt x="1" y="4649041"/>
                </a:lnTo>
                <a:lnTo>
                  <a:pt x="2" y="4649040"/>
                </a:lnTo>
                <a:lnTo>
                  <a:pt x="2" y="1519124"/>
                </a:lnTo>
                <a:lnTo>
                  <a:pt x="1" y="1519124"/>
                </a:lnTo>
                <a:lnTo>
                  <a:pt x="1" y="1195123"/>
                </a:lnTo>
                <a:lnTo>
                  <a:pt x="2" y="1195124"/>
                </a:lnTo>
                <a:lnTo>
                  <a:pt x="324001" y="1195124"/>
                </a:lnTo>
                <a:close/>
                <a:moveTo>
                  <a:pt x="4427176" y="461776"/>
                </a:moveTo>
                <a:lnTo>
                  <a:pt x="4427176" y="1031610"/>
                </a:lnTo>
                <a:lnTo>
                  <a:pt x="4997010" y="1031610"/>
                </a:lnTo>
                <a:close/>
                <a:moveTo>
                  <a:pt x="1487346" y="62488"/>
                </a:moveTo>
                <a:cubicBezTo>
                  <a:pt x="1567161" y="63512"/>
                  <a:pt x="1646685" y="80029"/>
                  <a:pt x="1721308" y="111858"/>
                </a:cubicBezTo>
                <a:lnTo>
                  <a:pt x="1747773" y="123982"/>
                </a:lnTo>
                <a:lnTo>
                  <a:pt x="1747812" y="123892"/>
                </a:lnTo>
                <a:lnTo>
                  <a:pt x="1846064" y="166265"/>
                </a:lnTo>
                <a:lnTo>
                  <a:pt x="1721767" y="184280"/>
                </a:lnTo>
                <a:lnTo>
                  <a:pt x="1721921" y="183923"/>
                </a:lnTo>
                <a:lnTo>
                  <a:pt x="1688042" y="187416"/>
                </a:lnTo>
                <a:cubicBezTo>
                  <a:pt x="1498743" y="213530"/>
                  <a:pt x="1337083" y="335022"/>
                  <a:pt x="1258461" y="506798"/>
                </a:cubicBezTo>
                <a:lnTo>
                  <a:pt x="1246151" y="536729"/>
                </a:lnTo>
                <a:lnTo>
                  <a:pt x="1391650" y="599481"/>
                </a:lnTo>
                <a:lnTo>
                  <a:pt x="1445454" y="622686"/>
                </a:lnTo>
                <a:lnTo>
                  <a:pt x="884750" y="912783"/>
                </a:lnTo>
                <a:lnTo>
                  <a:pt x="710904" y="305887"/>
                </a:lnTo>
                <a:lnTo>
                  <a:pt x="785108" y="337889"/>
                </a:lnTo>
                <a:lnTo>
                  <a:pt x="786525" y="342837"/>
                </a:lnTo>
                <a:lnTo>
                  <a:pt x="788102" y="339180"/>
                </a:lnTo>
                <a:lnTo>
                  <a:pt x="929627" y="400218"/>
                </a:lnTo>
                <a:lnTo>
                  <a:pt x="943039" y="375032"/>
                </a:lnTo>
                <a:cubicBezTo>
                  <a:pt x="1011792" y="253687"/>
                  <a:pt x="1120258" y="158316"/>
                  <a:pt x="1251631" y="106073"/>
                </a:cubicBezTo>
                <a:cubicBezTo>
                  <a:pt x="1327423" y="75933"/>
                  <a:pt x="1407530" y="61464"/>
                  <a:pt x="1487346" y="62488"/>
                </a:cubicBezTo>
                <a:close/>
                <a:moveTo>
                  <a:pt x="4423605" y="0"/>
                </a:moveTo>
                <a:lnTo>
                  <a:pt x="4423606" y="1"/>
                </a:lnTo>
                <a:lnTo>
                  <a:pt x="4427175" y="1"/>
                </a:lnTo>
                <a:lnTo>
                  <a:pt x="4427175" y="1"/>
                </a:lnTo>
                <a:lnTo>
                  <a:pt x="4427176" y="2"/>
                </a:lnTo>
                <a:lnTo>
                  <a:pt x="4427176" y="3571"/>
                </a:lnTo>
                <a:lnTo>
                  <a:pt x="5617215" y="1193610"/>
                </a:lnTo>
                <a:lnTo>
                  <a:pt x="5618206" y="1193609"/>
                </a:lnTo>
                <a:lnTo>
                  <a:pt x="5618206" y="3453918"/>
                </a:lnTo>
                <a:lnTo>
                  <a:pt x="5618206" y="3713609"/>
                </a:lnTo>
                <a:lnTo>
                  <a:pt x="5618206" y="3777918"/>
                </a:lnTo>
                <a:lnTo>
                  <a:pt x="3890207" y="3777917"/>
                </a:lnTo>
                <a:lnTo>
                  <a:pt x="3890206" y="3453917"/>
                </a:lnTo>
                <a:lnTo>
                  <a:pt x="5294206" y="3453917"/>
                </a:lnTo>
                <a:lnTo>
                  <a:pt x="5294207" y="1355609"/>
                </a:lnTo>
                <a:lnTo>
                  <a:pt x="4103176" y="1355609"/>
                </a:lnTo>
                <a:lnTo>
                  <a:pt x="4103176" y="1335505"/>
                </a:lnTo>
                <a:lnTo>
                  <a:pt x="4103176" y="1031610"/>
                </a:lnTo>
                <a:lnTo>
                  <a:pt x="4103176" y="324000"/>
                </a:lnTo>
                <a:lnTo>
                  <a:pt x="2664123" y="324001"/>
                </a:lnTo>
                <a:lnTo>
                  <a:pt x="2664124" y="1044002"/>
                </a:lnTo>
                <a:lnTo>
                  <a:pt x="2340123" y="1044001"/>
                </a:lnTo>
                <a:lnTo>
                  <a:pt x="2340123" y="324001"/>
                </a:lnTo>
                <a:lnTo>
                  <a:pt x="2340122" y="324001"/>
                </a:lnTo>
                <a:lnTo>
                  <a:pt x="2340123" y="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cs typeface="+mn-ea"/>
              <a:sym typeface="+mn-lt"/>
            </a:endParaRPr>
          </a:p>
        </p:txBody>
      </p:sp>
      <p:sp>
        <p:nvSpPr>
          <p:cNvPr id="18" name="任意多边形 17"/>
          <p:cNvSpPr>
            <a:spLocks noChangeAspect="1"/>
          </p:cNvSpPr>
          <p:nvPr/>
        </p:nvSpPr>
        <p:spPr>
          <a:xfrm>
            <a:off x="1059950" y="5348193"/>
            <a:ext cx="424869" cy="360000"/>
          </a:xfrm>
          <a:custGeom>
            <a:avLst/>
            <a:gdLst>
              <a:gd name="connsiteX0" fmla="*/ 360000 w 6300100"/>
              <a:gd name="connsiteY0" fmla="*/ 1180548 h 5338198"/>
              <a:gd name="connsiteX1" fmla="*/ 360000 w 6300100"/>
              <a:gd name="connsiteY1" fmla="*/ 4327661 h 5338198"/>
              <a:gd name="connsiteX2" fmla="*/ 2196127 w 6300100"/>
              <a:gd name="connsiteY2" fmla="*/ 3079901 h 5338198"/>
              <a:gd name="connsiteX3" fmla="*/ 2398469 w 6300100"/>
              <a:gd name="connsiteY3" fmla="*/ 3377656 h 5338198"/>
              <a:gd name="connsiteX4" fmla="*/ 362949 w 6300100"/>
              <a:gd name="connsiteY4" fmla="*/ 4760915 h 5338198"/>
              <a:gd name="connsiteX5" fmla="*/ 360000 w 6300100"/>
              <a:gd name="connsiteY5" fmla="*/ 4756575 h 5338198"/>
              <a:gd name="connsiteX6" fmla="*/ 360000 w 6300100"/>
              <a:gd name="connsiteY6" fmla="*/ 4978198 h 5338198"/>
              <a:gd name="connsiteX7" fmla="*/ 5940099 w 6300100"/>
              <a:gd name="connsiteY7" fmla="*/ 4978198 h 5338198"/>
              <a:gd name="connsiteX8" fmla="*/ 5940099 w 6300100"/>
              <a:gd name="connsiteY8" fmla="*/ 4690363 h 5338198"/>
              <a:gd name="connsiteX9" fmla="*/ 4008400 w 6300100"/>
              <a:gd name="connsiteY9" fmla="*/ 3377656 h 5338198"/>
              <a:gd name="connsiteX10" fmla="*/ 4210743 w 6300100"/>
              <a:gd name="connsiteY10" fmla="*/ 3079901 h 5338198"/>
              <a:gd name="connsiteX11" fmla="*/ 5940099 w 6300100"/>
              <a:gd name="connsiteY11" fmla="*/ 4255104 h 5338198"/>
              <a:gd name="connsiteX12" fmla="*/ 5940099 w 6300100"/>
              <a:gd name="connsiteY12" fmla="*/ 1269336 h 5338198"/>
              <a:gd name="connsiteX13" fmla="*/ 3213520 w 6300100"/>
              <a:gd name="connsiteY13" fmla="*/ 3122213 h 5338198"/>
              <a:gd name="connsiteX14" fmla="*/ 3190899 w 6300100"/>
              <a:gd name="connsiteY14" fmla="*/ 3088926 h 5338198"/>
              <a:gd name="connsiteX15" fmla="*/ 3183744 w 6300100"/>
              <a:gd name="connsiteY15" fmla="*/ 3099455 h 5338198"/>
              <a:gd name="connsiteX16" fmla="*/ 812514 w 6300100"/>
              <a:gd name="connsiteY16" fmla="*/ 1052802 h 5338198"/>
              <a:gd name="connsiteX17" fmla="*/ 3215377 w 6300100"/>
              <a:gd name="connsiteY17" fmla="*/ 2685693 h 5338198"/>
              <a:gd name="connsiteX18" fmla="*/ 5618239 w 6300100"/>
              <a:gd name="connsiteY18" fmla="*/ 1052802 h 5338198"/>
              <a:gd name="connsiteX19" fmla="*/ 2028350 w 6300100"/>
              <a:gd name="connsiteY19" fmla="*/ 0 h 5338198"/>
              <a:gd name="connsiteX20" fmla="*/ 6300099 w 6300100"/>
              <a:gd name="connsiteY20" fmla="*/ 0 h 5338198"/>
              <a:gd name="connsiteX21" fmla="*/ 6300099 w 6300100"/>
              <a:gd name="connsiteY21" fmla="*/ 360000 h 5338198"/>
              <a:gd name="connsiteX22" fmla="*/ 6300099 w 6300100"/>
              <a:gd name="connsiteY22" fmla="*/ 360000 h 5338198"/>
              <a:gd name="connsiteX23" fmla="*/ 6300099 w 6300100"/>
              <a:gd name="connsiteY23" fmla="*/ 692802 h 5338198"/>
              <a:gd name="connsiteX24" fmla="*/ 6300100 w 6300100"/>
              <a:gd name="connsiteY24" fmla="*/ 692802 h 5338198"/>
              <a:gd name="connsiteX25" fmla="*/ 6300100 w 6300100"/>
              <a:gd name="connsiteY25" fmla="*/ 1052802 h 5338198"/>
              <a:gd name="connsiteX26" fmla="*/ 6300099 w 6300100"/>
              <a:gd name="connsiteY26" fmla="*/ 1052802 h 5338198"/>
              <a:gd name="connsiteX27" fmla="*/ 6300099 w 6300100"/>
              <a:gd name="connsiteY27" fmla="*/ 4978198 h 5338198"/>
              <a:gd name="connsiteX28" fmla="*/ 6300100 w 6300100"/>
              <a:gd name="connsiteY28" fmla="*/ 4978198 h 5338198"/>
              <a:gd name="connsiteX29" fmla="*/ 6300100 w 6300100"/>
              <a:gd name="connsiteY29" fmla="*/ 5338198 h 5338198"/>
              <a:gd name="connsiteX30" fmla="*/ 0 w 6300100"/>
              <a:gd name="connsiteY30" fmla="*/ 5338198 h 5338198"/>
              <a:gd name="connsiteX31" fmla="*/ 0 w 6300100"/>
              <a:gd name="connsiteY31" fmla="*/ 5324552 h 5338198"/>
              <a:gd name="connsiteX32" fmla="*/ 0 w 6300100"/>
              <a:gd name="connsiteY32" fmla="*/ 5324552 h 5338198"/>
              <a:gd name="connsiteX33" fmla="*/ 0 w 6300100"/>
              <a:gd name="connsiteY33" fmla="*/ 1052803 h 5338198"/>
              <a:gd name="connsiteX34" fmla="*/ 172017 w 6300100"/>
              <a:gd name="connsiteY34" fmla="*/ 1052803 h 5338198"/>
              <a:gd name="connsiteX35" fmla="*/ 172016 w 6300100"/>
              <a:gd name="connsiteY35" fmla="*/ 1052802 h 5338198"/>
              <a:gd name="connsiteX36" fmla="*/ 0 w 6300100"/>
              <a:gd name="connsiteY36" fmla="*/ 1052802 h 5338198"/>
              <a:gd name="connsiteX37" fmla="*/ 0 w 6300100"/>
              <a:gd name="connsiteY37" fmla="*/ 692802 h 5338198"/>
              <a:gd name="connsiteX38" fmla="*/ 5940099 w 6300100"/>
              <a:gd name="connsiteY38" fmla="*/ 692802 h 5338198"/>
              <a:gd name="connsiteX39" fmla="*/ 5940099 w 6300100"/>
              <a:gd name="connsiteY39" fmla="*/ 360000 h 5338198"/>
              <a:gd name="connsiteX40" fmla="*/ 2028350 w 6300100"/>
              <a:gd name="connsiteY40" fmla="*/ 360000 h 5338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300100" h="5338198">
                <a:moveTo>
                  <a:pt x="360000" y="1180548"/>
                </a:moveTo>
                <a:lnTo>
                  <a:pt x="360000" y="4327661"/>
                </a:lnTo>
                <a:lnTo>
                  <a:pt x="2196127" y="3079901"/>
                </a:lnTo>
                <a:lnTo>
                  <a:pt x="2398469" y="3377656"/>
                </a:lnTo>
                <a:lnTo>
                  <a:pt x="362949" y="4760915"/>
                </a:lnTo>
                <a:lnTo>
                  <a:pt x="360000" y="4756575"/>
                </a:lnTo>
                <a:lnTo>
                  <a:pt x="360000" y="4978198"/>
                </a:lnTo>
                <a:lnTo>
                  <a:pt x="5940099" y="4978198"/>
                </a:lnTo>
                <a:lnTo>
                  <a:pt x="5940099" y="4690363"/>
                </a:lnTo>
                <a:lnTo>
                  <a:pt x="4008400" y="3377656"/>
                </a:lnTo>
                <a:lnTo>
                  <a:pt x="4210743" y="3079901"/>
                </a:lnTo>
                <a:lnTo>
                  <a:pt x="5940099" y="4255104"/>
                </a:lnTo>
                <a:lnTo>
                  <a:pt x="5940099" y="1269336"/>
                </a:lnTo>
                <a:lnTo>
                  <a:pt x="3213520" y="3122213"/>
                </a:lnTo>
                <a:lnTo>
                  <a:pt x="3190899" y="3088926"/>
                </a:lnTo>
                <a:lnTo>
                  <a:pt x="3183744" y="3099455"/>
                </a:lnTo>
                <a:close/>
                <a:moveTo>
                  <a:pt x="812514" y="1052802"/>
                </a:moveTo>
                <a:lnTo>
                  <a:pt x="3215377" y="2685693"/>
                </a:lnTo>
                <a:lnTo>
                  <a:pt x="5618239" y="1052802"/>
                </a:lnTo>
                <a:close/>
                <a:moveTo>
                  <a:pt x="2028350" y="0"/>
                </a:moveTo>
                <a:lnTo>
                  <a:pt x="6300099" y="0"/>
                </a:lnTo>
                <a:lnTo>
                  <a:pt x="6300099" y="360000"/>
                </a:lnTo>
                <a:lnTo>
                  <a:pt x="6300099" y="360000"/>
                </a:lnTo>
                <a:lnTo>
                  <a:pt x="6300099" y="692802"/>
                </a:lnTo>
                <a:lnTo>
                  <a:pt x="6300100" y="692802"/>
                </a:lnTo>
                <a:lnTo>
                  <a:pt x="6300100" y="1052802"/>
                </a:lnTo>
                <a:lnTo>
                  <a:pt x="6300099" y="1052802"/>
                </a:lnTo>
                <a:lnTo>
                  <a:pt x="6300099" y="4978198"/>
                </a:lnTo>
                <a:lnTo>
                  <a:pt x="6300100" y="4978198"/>
                </a:lnTo>
                <a:lnTo>
                  <a:pt x="6300100" y="5338198"/>
                </a:lnTo>
                <a:lnTo>
                  <a:pt x="0" y="5338198"/>
                </a:lnTo>
                <a:lnTo>
                  <a:pt x="0" y="5324552"/>
                </a:lnTo>
                <a:lnTo>
                  <a:pt x="0" y="5324552"/>
                </a:lnTo>
                <a:lnTo>
                  <a:pt x="0" y="1052803"/>
                </a:lnTo>
                <a:lnTo>
                  <a:pt x="172017" y="1052803"/>
                </a:lnTo>
                <a:lnTo>
                  <a:pt x="172016" y="1052802"/>
                </a:lnTo>
                <a:lnTo>
                  <a:pt x="0" y="1052802"/>
                </a:lnTo>
                <a:lnTo>
                  <a:pt x="0" y="692802"/>
                </a:lnTo>
                <a:lnTo>
                  <a:pt x="5940099" y="692802"/>
                </a:lnTo>
                <a:lnTo>
                  <a:pt x="5940099" y="360000"/>
                </a:lnTo>
                <a:lnTo>
                  <a:pt x="2028350" y="36000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cs typeface="+mn-ea"/>
              <a:sym typeface="+mn-lt"/>
            </a:endParaRPr>
          </a:p>
        </p:txBody>
      </p:sp>
      <p:sp>
        <p:nvSpPr>
          <p:cNvPr id="20" name="标题 7"/>
          <p:cNvSpPr txBox="1">
            <a:spLocks/>
          </p:cNvSpPr>
          <p:nvPr/>
        </p:nvSpPr>
        <p:spPr>
          <a:xfrm>
            <a:off x="0" y="398207"/>
            <a:ext cx="3135086" cy="480131"/>
          </a:xfrm>
          <a:prstGeom prst="rect">
            <a:avLst/>
          </a:prstGeom>
        </p:spPr>
        <p:txBody>
          <a:bodyPr vert="horz" wrap="none" lIns="91440" tIns="45720" rIns="91440" bIns="45720" rtlCol="0" anchor="ctr">
            <a:no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2800" b="0" i="0" u="none" strike="noStrike" kern="1200" cap="none" spc="0" normalizeH="0" baseline="0" noProof="0" dirty="0" smtClean="0">
                <a:ln>
                  <a:noFill/>
                </a:ln>
                <a:solidFill>
                  <a:schemeClr val="accent1"/>
                </a:solidFill>
                <a:effectLst/>
                <a:uLnTx/>
                <a:uFillTx/>
                <a:latin typeface="+mj-lt"/>
                <a:ea typeface="+mj-ea"/>
                <a:cs typeface="+mj-cs"/>
              </a:rPr>
              <a:t>市场分析</a:t>
            </a:r>
            <a:r>
              <a:rPr kumimoji="0" lang="en-US" altLang="zh-CN" sz="2800" b="0" i="0" u="none" strike="noStrike" kern="1200" cap="none" spc="0" normalizeH="0" baseline="0" noProof="0" dirty="0" smtClean="0">
                <a:ln>
                  <a:noFill/>
                </a:ln>
                <a:solidFill>
                  <a:schemeClr val="accent1"/>
                </a:solidFill>
                <a:effectLst/>
                <a:uLnTx/>
                <a:uFillTx/>
                <a:latin typeface="+mj-lt"/>
                <a:ea typeface="+mj-ea"/>
                <a:cs typeface="+mj-cs"/>
              </a:rPr>
              <a:t/>
            </a:r>
            <a:br>
              <a:rPr kumimoji="0" lang="en-US" altLang="zh-CN" sz="2800" b="0" i="0" u="none" strike="noStrike" kern="1200" cap="none" spc="0" normalizeH="0" baseline="0" noProof="0" dirty="0" smtClean="0">
                <a:ln>
                  <a:noFill/>
                </a:ln>
                <a:solidFill>
                  <a:schemeClr val="accent1"/>
                </a:solidFill>
                <a:effectLst/>
                <a:uLnTx/>
                <a:uFillTx/>
                <a:latin typeface="+mj-lt"/>
                <a:ea typeface="+mj-ea"/>
                <a:cs typeface="+mj-cs"/>
              </a:rPr>
            </a:br>
            <a:r>
              <a:rPr kumimoji="0" lang="en-US" altLang="zh-CN" sz="2800" b="0" i="0" u="none" strike="noStrike" kern="1200" cap="none" spc="0" normalizeH="0" baseline="0" noProof="0" dirty="0" smtClean="0">
                <a:ln>
                  <a:noFill/>
                </a:ln>
                <a:solidFill>
                  <a:schemeClr val="accent1"/>
                </a:solidFill>
                <a:effectLst/>
                <a:uLnTx/>
                <a:uFillTx/>
                <a:latin typeface="+mj-lt"/>
                <a:ea typeface="+mj-ea"/>
                <a:cs typeface="+mj-cs"/>
              </a:rPr>
              <a:t>                                  ——</a:t>
            </a:r>
            <a:r>
              <a:rPr kumimoji="0" lang="zh-CN" altLang="en-US" sz="2800" b="0" i="0" u="none" strike="noStrike" kern="1200" cap="none" spc="0" normalizeH="0" baseline="0" noProof="0" dirty="0" smtClean="0">
                <a:ln>
                  <a:noFill/>
                </a:ln>
                <a:solidFill>
                  <a:schemeClr val="accent1"/>
                </a:solidFill>
                <a:effectLst/>
                <a:uLnTx/>
                <a:uFillTx/>
                <a:latin typeface="+mj-lt"/>
                <a:ea typeface="+mj-ea"/>
                <a:cs typeface="+mj-cs"/>
              </a:rPr>
              <a:t>消费者分析</a:t>
            </a:r>
            <a:endParaRPr kumimoji="0" lang="zh-CN" altLang="en-US" sz="2800" b="0" i="0" u="none" strike="noStrike" kern="1200" cap="none" spc="0" normalizeH="0" baseline="0" noProof="0" dirty="0">
              <a:ln>
                <a:noFill/>
              </a:ln>
              <a:solidFill>
                <a:schemeClr val="accent1"/>
              </a:solidFill>
              <a:effectLst/>
              <a:uLnTx/>
              <a:uFillTx/>
              <a:latin typeface="+mj-lt"/>
              <a:ea typeface="+mj-ea"/>
              <a:cs typeface="+mj-cs"/>
            </a:endParaRPr>
          </a:p>
        </p:txBody>
      </p:sp>
    </p:spTree>
    <p:extLst>
      <p:ext uri="{BB962C8B-B14F-4D97-AF65-F5344CB8AC3E}">
        <p14:creationId xmlns="" xmlns:p14="http://schemas.microsoft.com/office/powerpoint/2010/main" val="1418004810"/>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anim calcmode="lin" valueType="num">
                                      <p:cBhvr>
                                        <p:cTn id="8" dur="2000" fill="hold"/>
                                        <p:tgtEl>
                                          <p:spTgt spid="3"/>
                                        </p:tgtEl>
                                        <p:attrNameLst>
                                          <p:attrName>ppt_w</p:attrName>
                                        </p:attrNameLst>
                                      </p:cBhvr>
                                      <p:tavLst>
                                        <p:tav tm="0" fmla="#ppt_w*sin(2.5*pi*$)">
                                          <p:val>
                                            <p:fltVal val="0"/>
                                          </p:val>
                                        </p:tav>
                                        <p:tav tm="100000">
                                          <p:val>
                                            <p:fltVal val="1"/>
                                          </p:val>
                                        </p:tav>
                                      </p:tavLst>
                                    </p:anim>
                                    <p:anim calcmode="lin" valueType="num">
                                      <p:cBhvr>
                                        <p:cTn id="9" dur="2000" fill="hold"/>
                                        <p:tgtEl>
                                          <p:spTgt spid="3"/>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10"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par>
                          <p:cTn id="17" fill="hold">
                            <p:stCondLst>
                              <p:cond delay="2500"/>
                            </p:stCondLst>
                            <p:childTnLst>
                              <p:par>
                                <p:cTn id="18" presetID="12" presetClass="entr" presetSubtype="8"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p:tgtEl>
                                          <p:spTgt spid="6"/>
                                        </p:tgtEl>
                                        <p:attrNameLst>
                                          <p:attrName>ppt_x</p:attrName>
                                        </p:attrNameLst>
                                      </p:cBhvr>
                                      <p:tavLst>
                                        <p:tav tm="0">
                                          <p:val>
                                            <p:strVal val="#ppt_x-#ppt_w*1.125000"/>
                                          </p:val>
                                        </p:tav>
                                        <p:tav tm="100000">
                                          <p:val>
                                            <p:strVal val="#ppt_x"/>
                                          </p:val>
                                        </p:tav>
                                      </p:tavLst>
                                    </p:anim>
                                    <p:animEffect transition="in" filter="wipe(right)">
                                      <p:cBhvr>
                                        <p:cTn id="21" dur="500"/>
                                        <p:tgtEl>
                                          <p:spTgt spid="6"/>
                                        </p:tgtEl>
                                      </p:cBhvr>
                                    </p:animEffect>
                                  </p:childTnLst>
                                </p:cTn>
                              </p:par>
                            </p:childTnLst>
                          </p:cTn>
                        </p:par>
                        <p:par>
                          <p:cTn id="22" fill="hold">
                            <p:stCondLst>
                              <p:cond delay="3000"/>
                            </p:stCondLst>
                            <p:childTnLst>
                              <p:par>
                                <p:cTn id="23" presetID="10" presetClass="entr" presetSubtype="0" fill="hold" grpId="0" nodeType="afterEffect">
                                  <p:stCondLst>
                                    <p:cond delay="0"/>
                                  </p:stCondLst>
                                  <p:iterate type="lt">
                                    <p:tmPct val="5000"/>
                                  </p:iterate>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par>
                          <p:cTn id="26" fill="hold">
                            <p:stCondLst>
                              <p:cond delay="4425"/>
                            </p:stCondLst>
                            <p:childTnLst>
                              <p:par>
                                <p:cTn id="27" presetID="45"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2000"/>
                                        <p:tgtEl>
                                          <p:spTgt spid="9"/>
                                        </p:tgtEl>
                                      </p:cBhvr>
                                    </p:animEffect>
                                    <p:anim calcmode="lin" valueType="num">
                                      <p:cBhvr>
                                        <p:cTn id="30" dur="2000" fill="hold"/>
                                        <p:tgtEl>
                                          <p:spTgt spid="9"/>
                                        </p:tgtEl>
                                        <p:attrNameLst>
                                          <p:attrName>ppt_w</p:attrName>
                                        </p:attrNameLst>
                                      </p:cBhvr>
                                      <p:tavLst>
                                        <p:tav tm="0" fmla="#ppt_w*sin(2.5*pi*$)">
                                          <p:val>
                                            <p:fltVal val="0"/>
                                          </p:val>
                                        </p:tav>
                                        <p:tav tm="100000">
                                          <p:val>
                                            <p:fltVal val="1"/>
                                          </p:val>
                                        </p:tav>
                                      </p:tavLst>
                                    </p:anim>
                                    <p:anim calcmode="lin" valueType="num">
                                      <p:cBhvr>
                                        <p:cTn id="31" dur="2000" fill="hold"/>
                                        <p:tgtEl>
                                          <p:spTgt spid="9"/>
                                        </p:tgtEl>
                                        <p:attrNameLst>
                                          <p:attrName>ppt_h</p:attrName>
                                        </p:attrNameLst>
                                      </p:cBhvr>
                                      <p:tavLst>
                                        <p:tav tm="0">
                                          <p:val>
                                            <p:strVal val="#ppt_h"/>
                                          </p:val>
                                        </p:tav>
                                        <p:tav tm="100000">
                                          <p:val>
                                            <p:strVal val="#ppt_h"/>
                                          </p:val>
                                        </p:tav>
                                      </p:tavLst>
                                    </p:anim>
                                  </p:childTnLst>
                                </p:cTn>
                              </p:par>
                            </p:childTnLst>
                          </p:cTn>
                        </p:par>
                        <p:par>
                          <p:cTn id="32" fill="hold">
                            <p:stCondLst>
                              <p:cond delay="6425"/>
                            </p:stCondLst>
                            <p:childTnLst>
                              <p:par>
                                <p:cTn id="33" presetID="10" presetClass="entr" presetSubtype="0"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childTnLst>
                          </p:cTn>
                        </p:par>
                        <p:par>
                          <p:cTn id="39" fill="hold">
                            <p:stCondLst>
                              <p:cond delay="6925"/>
                            </p:stCondLst>
                            <p:childTnLst>
                              <p:par>
                                <p:cTn id="40" presetID="12" presetClass="entr" presetSubtype="8" fill="hold" grpId="0" nodeType="after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additive="base">
                                        <p:cTn id="42" dur="500"/>
                                        <p:tgtEl>
                                          <p:spTgt spid="11"/>
                                        </p:tgtEl>
                                        <p:attrNameLst>
                                          <p:attrName>ppt_x</p:attrName>
                                        </p:attrNameLst>
                                      </p:cBhvr>
                                      <p:tavLst>
                                        <p:tav tm="0">
                                          <p:val>
                                            <p:strVal val="#ppt_x-#ppt_w*1.125000"/>
                                          </p:val>
                                        </p:tav>
                                        <p:tav tm="100000">
                                          <p:val>
                                            <p:strVal val="#ppt_x"/>
                                          </p:val>
                                        </p:tav>
                                      </p:tavLst>
                                    </p:anim>
                                    <p:animEffect transition="in" filter="wipe(right)">
                                      <p:cBhvr>
                                        <p:cTn id="43" dur="500"/>
                                        <p:tgtEl>
                                          <p:spTgt spid="11"/>
                                        </p:tgtEl>
                                      </p:cBhvr>
                                    </p:animEffect>
                                  </p:childTnLst>
                                </p:cTn>
                              </p:par>
                            </p:childTnLst>
                          </p:cTn>
                        </p:par>
                        <p:par>
                          <p:cTn id="44" fill="hold">
                            <p:stCondLst>
                              <p:cond delay="7425"/>
                            </p:stCondLst>
                            <p:childTnLst>
                              <p:par>
                                <p:cTn id="45" presetID="10" presetClass="entr" presetSubtype="0" fill="hold" grpId="0" nodeType="afterEffect">
                                  <p:stCondLst>
                                    <p:cond delay="0"/>
                                  </p:stCondLst>
                                  <p:iterate type="lt">
                                    <p:tmPct val="5000"/>
                                  </p:iterate>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par>
                          <p:cTn id="48" fill="hold">
                            <p:stCondLst>
                              <p:cond delay="8800"/>
                            </p:stCondLst>
                            <p:childTnLst>
                              <p:par>
                                <p:cTn id="49" presetID="45" presetClass="entr" presetSubtype="0"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2000"/>
                                        <p:tgtEl>
                                          <p:spTgt spid="13"/>
                                        </p:tgtEl>
                                      </p:cBhvr>
                                    </p:animEffect>
                                    <p:anim calcmode="lin" valueType="num">
                                      <p:cBhvr>
                                        <p:cTn id="52" dur="2000" fill="hold"/>
                                        <p:tgtEl>
                                          <p:spTgt spid="13"/>
                                        </p:tgtEl>
                                        <p:attrNameLst>
                                          <p:attrName>ppt_w</p:attrName>
                                        </p:attrNameLst>
                                      </p:cBhvr>
                                      <p:tavLst>
                                        <p:tav tm="0" fmla="#ppt_w*sin(2.5*pi*$)">
                                          <p:val>
                                            <p:fltVal val="0"/>
                                          </p:val>
                                        </p:tav>
                                        <p:tav tm="100000">
                                          <p:val>
                                            <p:fltVal val="1"/>
                                          </p:val>
                                        </p:tav>
                                      </p:tavLst>
                                    </p:anim>
                                    <p:anim calcmode="lin" valueType="num">
                                      <p:cBhvr>
                                        <p:cTn id="53" dur="2000" fill="hold"/>
                                        <p:tgtEl>
                                          <p:spTgt spid="13"/>
                                        </p:tgtEl>
                                        <p:attrNameLst>
                                          <p:attrName>ppt_h</p:attrName>
                                        </p:attrNameLst>
                                      </p:cBhvr>
                                      <p:tavLst>
                                        <p:tav tm="0">
                                          <p:val>
                                            <p:strVal val="#ppt_h"/>
                                          </p:val>
                                        </p:tav>
                                        <p:tav tm="100000">
                                          <p:val>
                                            <p:strVal val="#ppt_h"/>
                                          </p:val>
                                        </p:tav>
                                      </p:tavLst>
                                    </p:anim>
                                  </p:childTnLst>
                                </p:cTn>
                              </p:par>
                            </p:childTnLst>
                          </p:cTn>
                        </p:par>
                        <p:par>
                          <p:cTn id="54" fill="hold">
                            <p:stCondLst>
                              <p:cond delay="10800"/>
                            </p:stCondLst>
                            <p:childTnLst>
                              <p:par>
                                <p:cTn id="55" presetID="10" presetClass="entr" presetSubtype="0" fill="hold" grpId="0"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500"/>
                                        <p:tgtEl>
                                          <p:spTgt spid="14"/>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fade">
                                      <p:cBhvr>
                                        <p:cTn id="60" dur="500"/>
                                        <p:tgtEl>
                                          <p:spTgt spid="18"/>
                                        </p:tgtEl>
                                      </p:cBhvr>
                                    </p:animEffect>
                                  </p:childTnLst>
                                </p:cTn>
                              </p:par>
                            </p:childTnLst>
                          </p:cTn>
                        </p:par>
                        <p:par>
                          <p:cTn id="61" fill="hold">
                            <p:stCondLst>
                              <p:cond delay="11300"/>
                            </p:stCondLst>
                            <p:childTnLst>
                              <p:par>
                                <p:cTn id="62" presetID="12" presetClass="entr" presetSubtype="8" fill="hold" grpId="0" nodeType="after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additive="base">
                                        <p:cTn id="64" dur="500"/>
                                        <p:tgtEl>
                                          <p:spTgt spid="15"/>
                                        </p:tgtEl>
                                        <p:attrNameLst>
                                          <p:attrName>ppt_x</p:attrName>
                                        </p:attrNameLst>
                                      </p:cBhvr>
                                      <p:tavLst>
                                        <p:tav tm="0">
                                          <p:val>
                                            <p:strVal val="#ppt_x-#ppt_w*1.125000"/>
                                          </p:val>
                                        </p:tav>
                                        <p:tav tm="100000">
                                          <p:val>
                                            <p:strVal val="#ppt_x"/>
                                          </p:val>
                                        </p:tav>
                                      </p:tavLst>
                                    </p:anim>
                                    <p:animEffect transition="in" filter="wipe(right)">
                                      <p:cBhvr>
                                        <p:cTn id="65" dur="500"/>
                                        <p:tgtEl>
                                          <p:spTgt spid="15"/>
                                        </p:tgtEl>
                                      </p:cBhvr>
                                    </p:animEffect>
                                  </p:childTnLst>
                                </p:cTn>
                              </p:par>
                            </p:childTnLst>
                          </p:cTn>
                        </p:par>
                        <p:par>
                          <p:cTn id="66" fill="hold">
                            <p:stCondLst>
                              <p:cond delay="11800"/>
                            </p:stCondLst>
                            <p:childTnLst>
                              <p:par>
                                <p:cTn id="67" presetID="10" presetClass="entr" presetSubtype="0" fill="hold" grpId="0" nodeType="afterEffect">
                                  <p:stCondLst>
                                    <p:cond delay="0"/>
                                  </p:stCondLst>
                                  <p:iterate type="lt">
                                    <p:tmPct val="5000"/>
                                  </p:iterate>
                                  <p:childTnLst>
                                    <p:set>
                                      <p:cBhvr>
                                        <p:cTn id="68" dur="1" fill="hold">
                                          <p:stCondLst>
                                            <p:cond delay="0"/>
                                          </p:stCondLst>
                                        </p:cTn>
                                        <p:tgtEl>
                                          <p:spTgt spid="16"/>
                                        </p:tgtEl>
                                        <p:attrNameLst>
                                          <p:attrName>style.visibility</p:attrName>
                                        </p:attrNameLst>
                                      </p:cBhvr>
                                      <p:to>
                                        <p:strVal val="visible"/>
                                      </p:to>
                                    </p:set>
                                    <p:animEffect transition="in" filter="fade">
                                      <p:cBhvr>
                                        <p:cTn id="6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7" grpId="0"/>
      <p:bldP spid="9" grpId="0" animBg="1"/>
      <p:bldP spid="10" grpId="0" animBg="1"/>
      <p:bldP spid="11" grpId="0"/>
      <p:bldP spid="12" grpId="0"/>
      <p:bldP spid="13" grpId="0" animBg="1"/>
      <p:bldP spid="14" grpId="0" animBg="1"/>
      <p:bldP spid="15" grpId="0"/>
      <p:bldP spid="16" grpId="0"/>
      <p:bldP spid="17" grpId="0" animBg="1"/>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dirty="0" smtClean="0"/>
              <a:t>调研结论</a:t>
            </a:r>
            <a:endParaRPr lang="zh-CN" altLang="en-US" dirty="0"/>
          </a:p>
        </p:txBody>
      </p:sp>
      <p:sp>
        <p:nvSpPr>
          <p:cNvPr id="3" name="文本框 2"/>
          <p:cNvSpPr txBox="1"/>
          <p:nvPr/>
        </p:nvSpPr>
        <p:spPr>
          <a:xfrm>
            <a:off x="1013638" y="1782991"/>
            <a:ext cx="7142219" cy="1031051"/>
          </a:xfrm>
          <a:prstGeom prst="rect">
            <a:avLst/>
          </a:prstGeom>
          <a:noFill/>
        </p:spPr>
        <p:txBody>
          <a:bodyPr wrap="square" lIns="0" rIns="0" rtlCol="0">
            <a:spAutoFit/>
          </a:bodyPr>
          <a:lstStyle/>
          <a:p>
            <a:pPr marL="285750" indent="-285750">
              <a:lnSpc>
                <a:spcPct val="125000"/>
              </a:lnSpc>
              <a:spcBef>
                <a:spcPts val="600"/>
              </a:spcBef>
              <a:buFont typeface="Wingdings" panose="05000000000000000000" pitchFamily="2" charset="2"/>
              <a:buChar char="n"/>
            </a:pPr>
            <a:r>
              <a:rPr lang="zh-CN" altLang="en-US" sz="2000" b="1" dirty="0" smtClean="0">
                <a:solidFill>
                  <a:schemeClr val="accent1"/>
                </a:solidFill>
                <a:cs typeface="+mn-ea"/>
                <a:sym typeface="+mn-lt"/>
              </a:rPr>
              <a:t>蓄势待发、竞争激烈</a:t>
            </a:r>
            <a:endParaRPr lang="en-US" altLang="zh-CN" sz="2000" b="1" dirty="0">
              <a:solidFill>
                <a:schemeClr val="accent1"/>
              </a:solidFill>
              <a:cs typeface="+mn-ea"/>
              <a:sym typeface="+mn-lt"/>
            </a:endParaRPr>
          </a:p>
          <a:p>
            <a:r>
              <a:rPr lang="zh-CN" altLang="en-US" dirty="0" smtClean="0"/>
              <a:t>    杭州市健身市场宏观条件上为各个健身俱乐部的持续发展提供了条件，微观上为激烈的行业竞争提供获利潜力。</a:t>
            </a:r>
            <a:endParaRPr lang="zh-CN" altLang="zh-CN" dirty="0"/>
          </a:p>
        </p:txBody>
      </p:sp>
      <p:sp>
        <p:nvSpPr>
          <p:cNvPr id="4" name="文本框 3"/>
          <p:cNvSpPr txBox="1"/>
          <p:nvPr/>
        </p:nvSpPr>
        <p:spPr>
          <a:xfrm>
            <a:off x="1013640" y="3233284"/>
            <a:ext cx="7392942" cy="1246495"/>
          </a:xfrm>
          <a:prstGeom prst="rect">
            <a:avLst/>
          </a:prstGeom>
          <a:noFill/>
        </p:spPr>
        <p:txBody>
          <a:bodyPr wrap="square" lIns="0" rIns="0" rtlCol="0">
            <a:spAutoFit/>
          </a:bodyPr>
          <a:lstStyle/>
          <a:p>
            <a:pPr marL="285750" indent="-285750">
              <a:lnSpc>
                <a:spcPct val="125000"/>
              </a:lnSpc>
              <a:spcBef>
                <a:spcPts val="600"/>
              </a:spcBef>
              <a:buFont typeface="Wingdings" panose="05000000000000000000" pitchFamily="2" charset="2"/>
              <a:buChar char="n"/>
            </a:pPr>
            <a:r>
              <a:rPr lang="zh-CN" altLang="en-US" sz="2000" b="1" dirty="0" smtClean="0">
                <a:solidFill>
                  <a:schemeClr val="accent2"/>
                </a:solidFill>
                <a:cs typeface="+mn-ea"/>
                <a:sym typeface="+mn-lt"/>
              </a:rPr>
              <a:t>加强调控、规范市场</a:t>
            </a:r>
            <a:endParaRPr lang="en-US" altLang="zh-CN" sz="2000" b="1" dirty="0">
              <a:solidFill>
                <a:schemeClr val="accent2"/>
              </a:solidFill>
              <a:cs typeface="+mn-ea"/>
              <a:sym typeface="+mn-lt"/>
            </a:endParaRPr>
          </a:p>
          <a:p>
            <a:pPr>
              <a:lnSpc>
                <a:spcPct val="125000"/>
              </a:lnSpc>
              <a:spcBef>
                <a:spcPts val="600"/>
              </a:spcBef>
            </a:pPr>
            <a:r>
              <a:rPr lang="zh-CN" altLang="zh-CN" dirty="0" smtClean="0"/>
              <a:t>健身市场整体还处于无序的状态</a:t>
            </a:r>
            <a:r>
              <a:rPr lang="zh-CN" altLang="en-US" dirty="0" smtClean="0"/>
              <a:t>，</a:t>
            </a:r>
            <a:r>
              <a:rPr lang="zh-CN" altLang="zh-CN" dirty="0" smtClean="0"/>
              <a:t>缺乏科学的经营管理理念，</a:t>
            </a:r>
            <a:r>
              <a:rPr lang="zh-CN" altLang="en-US" dirty="0" smtClean="0"/>
              <a:t>健身俱乐部</a:t>
            </a:r>
            <a:r>
              <a:rPr lang="zh-CN" altLang="zh-CN" dirty="0" smtClean="0"/>
              <a:t>缺乏对杭州整体健身市场的调查了解，缺乏对市内消费者的需求的掌握</a:t>
            </a:r>
            <a:r>
              <a:rPr lang="zh-CN" altLang="en-US" dirty="0" smtClean="0"/>
              <a:t>。</a:t>
            </a:r>
            <a:endParaRPr lang="zh-CN" altLang="en-US" dirty="0">
              <a:solidFill>
                <a:schemeClr val="accent2"/>
              </a:solidFill>
              <a:cs typeface="+mn-ea"/>
              <a:sym typeface="+mn-lt"/>
            </a:endParaRPr>
          </a:p>
        </p:txBody>
      </p:sp>
      <p:sp>
        <p:nvSpPr>
          <p:cNvPr id="5" name="文本框 4"/>
          <p:cNvSpPr txBox="1"/>
          <p:nvPr/>
        </p:nvSpPr>
        <p:spPr>
          <a:xfrm>
            <a:off x="1013639" y="4683578"/>
            <a:ext cx="7496180" cy="1246495"/>
          </a:xfrm>
          <a:prstGeom prst="rect">
            <a:avLst/>
          </a:prstGeom>
          <a:noFill/>
        </p:spPr>
        <p:txBody>
          <a:bodyPr wrap="square" lIns="0" rIns="0" rtlCol="0">
            <a:spAutoFit/>
          </a:bodyPr>
          <a:lstStyle/>
          <a:p>
            <a:pPr marL="285750" indent="-285750">
              <a:lnSpc>
                <a:spcPct val="125000"/>
              </a:lnSpc>
              <a:spcBef>
                <a:spcPts val="600"/>
              </a:spcBef>
              <a:buFont typeface="Wingdings" panose="05000000000000000000" pitchFamily="2" charset="2"/>
              <a:buChar char="n"/>
            </a:pPr>
            <a:r>
              <a:rPr lang="zh-CN" altLang="en-US" sz="2000" b="1" dirty="0" smtClean="0">
                <a:solidFill>
                  <a:schemeClr val="accent3"/>
                </a:solidFill>
                <a:cs typeface="+mn-ea"/>
                <a:sym typeface="+mn-lt"/>
              </a:rPr>
              <a:t>加强品牌、有的放矢</a:t>
            </a:r>
            <a:endParaRPr lang="en-US" altLang="zh-CN" sz="2000" b="1" dirty="0" smtClean="0">
              <a:solidFill>
                <a:schemeClr val="accent3"/>
              </a:solidFill>
              <a:cs typeface="+mn-ea"/>
              <a:sym typeface="+mn-lt"/>
            </a:endParaRPr>
          </a:p>
          <a:p>
            <a:pPr>
              <a:lnSpc>
                <a:spcPct val="125000"/>
              </a:lnSpc>
              <a:spcBef>
                <a:spcPts val="600"/>
              </a:spcBef>
            </a:pPr>
            <a:r>
              <a:rPr lang="zh-CN" altLang="zh-CN" dirty="0" smtClean="0"/>
              <a:t>树品牌、立形象</a:t>
            </a:r>
            <a:r>
              <a:rPr lang="zh-CN" altLang="en-US" dirty="0" smtClean="0"/>
              <a:t>、多宣传。</a:t>
            </a:r>
            <a:r>
              <a:rPr lang="zh-CN" altLang="zh-CN" dirty="0" smtClean="0"/>
              <a:t>实行自主创新，对健身市场进行准确的把握，根据消费者的不同需求采取有针对性的营销策略，才能立于不败之地</a:t>
            </a:r>
            <a:r>
              <a:rPr lang="zh-CN" altLang="en-US" dirty="0" smtClean="0"/>
              <a:t>。</a:t>
            </a:r>
            <a:endParaRPr lang="zh-CN" altLang="en-US" dirty="0">
              <a:solidFill>
                <a:schemeClr val="accent3"/>
              </a:solidFill>
              <a:cs typeface="+mn-ea"/>
              <a:sym typeface="+mn-lt"/>
            </a:endParaRPr>
          </a:p>
        </p:txBody>
      </p:sp>
      <p:sp>
        <p:nvSpPr>
          <p:cNvPr id="6" name="任意多边形 5"/>
          <p:cNvSpPr/>
          <p:nvPr/>
        </p:nvSpPr>
        <p:spPr>
          <a:xfrm rot="15392536">
            <a:off x="9328296" y="-24101"/>
            <a:ext cx="1188629" cy="2205314"/>
          </a:xfrm>
          <a:custGeom>
            <a:avLst/>
            <a:gdLst>
              <a:gd name="connsiteX0" fmla="*/ 883835 w 1767672"/>
              <a:gd name="connsiteY0" fmla="*/ 199836 h 3279640"/>
              <a:gd name="connsiteX1" fmla="*/ 199835 w 1767672"/>
              <a:gd name="connsiteY1" fmla="*/ 883836 h 3279640"/>
              <a:gd name="connsiteX2" fmla="*/ 883835 w 1767672"/>
              <a:gd name="connsiteY2" fmla="*/ 1567836 h 3279640"/>
              <a:gd name="connsiteX3" fmla="*/ 1567835 w 1767672"/>
              <a:gd name="connsiteY3" fmla="*/ 883836 h 3279640"/>
              <a:gd name="connsiteX4" fmla="*/ 883835 w 1767672"/>
              <a:gd name="connsiteY4" fmla="*/ 199836 h 3279640"/>
              <a:gd name="connsiteX5" fmla="*/ 883836 w 1767672"/>
              <a:gd name="connsiteY5" fmla="*/ 0 h 3279640"/>
              <a:gd name="connsiteX6" fmla="*/ 1767672 w 1767672"/>
              <a:gd name="connsiteY6" fmla="*/ 883836 h 3279640"/>
              <a:gd name="connsiteX7" fmla="*/ 1061960 w 1767672"/>
              <a:gd name="connsiteY7" fmla="*/ 1749716 h 3279640"/>
              <a:gd name="connsiteX8" fmla="*/ 1021593 w 1767672"/>
              <a:gd name="connsiteY8" fmla="*/ 1753785 h 3279640"/>
              <a:gd name="connsiteX9" fmla="*/ 1021593 w 1767672"/>
              <a:gd name="connsiteY9" fmla="*/ 2135092 h 3279640"/>
              <a:gd name="connsiteX10" fmla="*/ 1033985 w 1767672"/>
              <a:gd name="connsiteY10" fmla="*/ 2135092 h 3279640"/>
              <a:gd name="connsiteX11" fmla="*/ 1109062 w 1767672"/>
              <a:gd name="connsiteY11" fmla="*/ 2210169 h 3279640"/>
              <a:gd name="connsiteX12" fmla="*/ 1109062 w 1767672"/>
              <a:gd name="connsiteY12" fmla="*/ 3204563 h 3279640"/>
              <a:gd name="connsiteX13" fmla="*/ 1033985 w 1767672"/>
              <a:gd name="connsiteY13" fmla="*/ 3279640 h 3279640"/>
              <a:gd name="connsiteX14" fmla="*/ 733685 w 1767672"/>
              <a:gd name="connsiteY14" fmla="*/ 3279640 h 3279640"/>
              <a:gd name="connsiteX15" fmla="*/ 658608 w 1767672"/>
              <a:gd name="connsiteY15" fmla="*/ 3204563 h 3279640"/>
              <a:gd name="connsiteX16" fmla="*/ 658608 w 1767672"/>
              <a:gd name="connsiteY16" fmla="*/ 2210169 h 3279640"/>
              <a:gd name="connsiteX17" fmla="*/ 733685 w 1767672"/>
              <a:gd name="connsiteY17" fmla="*/ 2135092 h 3279640"/>
              <a:gd name="connsiteX18" fmla="*/ 746078 w 1767672"/>
              <a:gd name="connsiteY18" fmla="*/ 2135092 h 3279640"/>
              <a:gd name="connsiteX19" fmla="*/ 746078 w 1767672"/>
              <a:gd name="connsiteY19" fmla="*/ 1753785 h 3279640"/>
              <a:gd name="connsiteX20" fmla="*/ 705712 w 1767672"/>
              <a:gd name="connsiteY20" fmla="*/ 1749716 h 3279640"/>
              <a:gd name="connsiteX21" fmla="*/ 0 w 1767672"/>
              <a:gd name="connsiteY21" fmla="*/ 883836 h 3279640"/>
              <a:gd name="connsiteX22" fmla="*/ 883836 w 1767672"/>
              <a:gd name="connsiteY22" fmla="*/ 0 h 3279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67672" h="3279640">
                <a:moveTo>
                  <a:pt x="883835" y="199836"/>
                </a:moveTo>
                <a:cubicBezTo>
                  <a:pt x="506072" y="199836"/>
                  <a:pt x="199835" y="506073"/>
                  <a:pt x="199835" y="883836"/>
                </a:cubicBezTo>
                <a:cubicBezTo>
                  <a:pt x="199835" y="1261599"/>
                  <a:pt x="506072" y="1567836"/>
                  <a:pt x="883835" y="1567836"/>
                </a:cubicBezTo>
                <a:cubicBezTo>
                  <a:pt x="1261598" y="1567836"/>
                  <a:pt x="1567835" y="1261599"/>
                  <a:pt x="1567835" y="883836"/>
                </a:cubicBezTo>
                <a:cubicBezTo>
                  <a:pt x="1567835" y="506073"/>
                  <a:pt x="1261598" y="199836"/>
                  <a:pt x="883835" y="199836"/>
                </a:cubicBezTo>
                <a:close/>
                <a:moveTo>
                  <a:pt x="883836" y="0"/>
                </a:moveTo>
                <a:cubicBezTo>
                  <a:pt x="1371965" y="0"/>
                  <a:pt x="1767672" y="395707"/>
                  <a:pt x="1767672" y="883836"/>
                </a:cubicBezTo>
                <a:cubicBezTo>
                  <a:pt x="1767672" y="1310949"/>
                  <a:pt x="1464709" y="1667301"/>
                  <a:pt x="1061960" y="1749716"/>
                </a:cubicBezTo>
                <a:lnTo>
                  <a:pt x="1021593" y="1753785"/>
                </a:lnTo>
                <a:lnTo>
                  <a:pt x="1021593" y="2135092"/>
                </a:lnTo>
                <a:lnTo>
                  <a:pt x="1033985" y="2135092"/>
                </a:lnTo>
                <a:cubicBezTo>
                  <a:pt x="1075449" y="2135092"/>
                  <a:pt x="1109062" y="2168705"/>
                  <a:pt x="1109062" y="2210169"/>
                </a:cubicBezTo>
                <a:lnTo>
                  <a:pt x="1109062" y="3204563"/>
                </a:lnTo>
                <a:cubicBezTo>
                  <a:pt x="1109062" y="3246027"/>
                  <a:pt x="1075449" y="3279640"/>
                  <a:pt x="1033985" y="3279640"/>
                </a:cubicBezTo>
                <a:lnTo>
                  <a:pt x="733685" y="3279640"/>
                </a:lnTo>
                <a:cubicBezTo>
                  <a:pt x="692221" y="3279640"/>
                  <a:pt x="658608" y="3246027"/>
                  <a:pt x="658608" y="3204563"/>
                </a:cubicBezTo>
                <a:lnTo>
                  <a:pt x="658608" y="2210169"/>
                </a:lnTo>
                <a:cubicBezTo>
                  <a:pt x="658608" y="2168705"/>
                  <a:pt x="692221" y="2135092"/>
                  <a:pt x="733685" y="2135092"/>
                </a:cubicBezTo>
                <a:lnTo>
                  <a:pt x="746078" y="2135092"/>
                </a:lnTo>
                <a:lnTo>
                  <a:pt x="746078" y="1753785"/>
                </a:lnTo>
                <a:lnTo>
                  <a:pt x="705712" y="1749716"/>
                </a:lnTo>
                <a:cubicBezTo>
                  <a:pt x="302963" y="1667301"/>
                  <a:pt x="0" y="1310949"/>
                  <a:pt x="0" y="883836"/>
                </a:cubicBezTo>
                <a:cubicBezTo>
                  <a:pt x="0" y="395707"/>
                  <a:pt x="395707" y="0"/>
                  <a:pt x="88383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tIns="180000" rtlCol="0" anchor="t" anchorCtr="0"/>
          <a:lstStyle/>
          <a:p>
            <a:pPr algn="ctr"/>
            <a:endParaRPr lang="zh-CN" altLang="en-US" dirty="0">
              <a:solidFill>
                <a:schemeClr val="tx1"/>
              </a:solidFill>
              <a:cs typeface="+mn-ea"/>
              <a:sym typeface="+mn-lt"/>
            </a:endParaRPr>
          </a:p>
        </p:txBody>
      </p:sp>
      <p:sp>
        <p:nvSpPr>
          <p:cNvPr id="7" name="任意多边形 6"/>
          <p:cNvSpPr/>
          <p:nvPr/>
        </p:nvSpPr>
        <p:spPr>
          <a:xfrm rot="19800000">
            <a:off x="9405638" y="4503257"/>
            <a:ext cx="1188629" cy="2205314"/>
          </a:xfrm>
          <a:custGeom>
            <a:avLst/>
            <a:gdLst>
              <a:gd name="connsiteX0" fmla="*/ 883835 w 1767672"/>
              <a:gd name="connsiteY0" fmla="*/ 199836 h 3279640"/>
              <a:gd name="connsiteX1" fmla="*/ 199835 w 1767672"/>
              <a:gd name="connsiteY1" fmla="*/ 883836 h 3279640"/>
              <a:gd name="connsiteX2" fmla="*/ 883835 w 1767672"/>
              <a:gd name="connsiteY2" fmla="*/ 1567836 h 3279640"/>
              <a:gd name="connsiteX3" fmla="*/ 1567835 w 1767672"/>
              <a:gd name="connsiteY3" fmla="*/ 883836 h 3279640"/>
              <a:gd name="connsiteX4" fmla="*/ 883835 w 1767672"/>
              <a:gd name="connsiteY4" fmla="*/ 199836 h 3279640"/>
              <a:gd name="connsiteX5" fmla="*/ 883836 w 1767672"/>
              <a:gd name="connsiteY5" fmla="*/ 0 h 3279640"/>
              <a:gd name="connsiteX6" fmla="*/ 1767672 w 1767672"/>
              <a:gd name="connsiteY6" fmla="*/ 883836 h 3279640"/>
              <a:gd name="connsiteX7" fmla="*/ 1061960 w 1767672"/>
              <a:gd name="connsiteY7" fmla="*/ 1749716 h 3279640"/>
              <a:gd name="connsiteX8" fmla="*/ 1021593 w 1767672"/>
              <a:gd name="connsiteY8" fmla="*/ 1753785 h 3279640"/>
              <a:gd name="connsiteX9" fmla="*/ 1021593 w 1767672"/>
              <a:gd name="connsiteY9" fmla="*/ 2135092 h 3279640"/>
              <a:gd name="connsiteX10" fmla="*/ 1033985 w 1767672"/>
              <a:gd name="connsiteY10" fmla="*/ 2135092 h 3279640"/>
              <a:gd name="connsiteX11" fmla="*/ 1109062 w 1767672"/>
              <a:gd name="connsiteY11" fmla="*/ 2210169 h 3279640"/>
              <a:gd name="connsiteX12" fmla="*/ 1109062 w 1767672"/>
              <a:gd name="connsiteY12" fmla="*/ 3204563 h 3279640"/>
              <a:gd name="connsiteX13" fmla="*/ 1033985 w 1767672"/>
              <a:gd name="connsiteY13" fmla="*/ 3279640 h 3279640"/>
              <a:gd name="connsiteX14" fmla="*/ 733685 w 1767672"/>
              <a:gd name="connsiteY14" fmla="*/ 3279640 h 3279640"/>
              <a:gd name="connsiteX15" fmla="*/ 658608 w 1767672"/>
              <a:gd name="connsiteY15" fmla="*/ 3204563 h 3279640"/>
              <a:gd name="connsiteX16" fmla="*/ 658608 w 1767672"/>
              <a:gd name="connsiteY16" fmla="*/ 2210169 h 3279640"/>
              <a:gd name="connsiteX17" fmla="*/ 733685 w 1767672"/>
              <a:gd name="connsiteY17" fmla="*/ 2135092 h 3279640"/>
              <a:gd name="connsiteX18" fmla="*/ 746078 w 1767672"/>
              <a:gd name="connsiteY18" fmla="*/ 2135092 h 3279640"/>
              <a:gd name="connsiteX19" fmla="*/ 746078 w 1767672"/>
              <a:gd name="connsiteY19" fmla="*/ 1753785 h 3279640"/>
              <a:gd name="connsiteX20" fmla="*/ 705712 w 1767672"/>
              <a:gd name="connsiteY20" fmla="*/ 1749716 h 3279640"/>
              <a:gd name="connsiteX21" fmla="*/ 0 w 1767672"/>
              <a:gd name="connsiteY21" fmla="*/ 883836 h 3279640"/>
              <a:gd name="connsiteX22" fmla="*/ 883836 w 1767672"/>
              <a:gd name="connsiteY22" fmla="*/ 0 h 3279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67672" h="3279640">
                <a:moveTo>
                  <a:pt x="883835" y="199836"/>
                </a:moveTo>
                <a:cubicBezTo>
                  <a:pt x="506072" y="199836"/>
                  <a:pt x="199835" y="506073"/>
                  <a:pt x="199835" y="883836"/>
                </a:cubicBezTo>
                <a:cubicBezTo>
                  <a:pt x="199835" y="1261599"/>
                  <a:pt x="506072" y="1567836"/>
                  <a:pt x="883835" y="1567836"/>
                </a:cubicBezTo>
                <a:cubicBezTo>
                  <a:pt x="1261598" y="1567836"/>
                  <a:pt x="1567835" y="1261599"/>
                  <a:pt x="1567835" y="883836"/>
                </a:cubicBezTo>
                <a:cubicBezTo>
                  <a:pt x="1567835" y="506073"/>
                  <a:pt x="1261598" y="199836"/>
                  <a:pt x="883835" y="199836"/>
                </a:cubicBezTo>
                <a:close/>
                <a:moveTo>
                  <a:pt x="883836" y="0"/>
                </a:moveTo>
                <a:cubicBezTo>
                  <a:pt x="1371965" y="0"/>
                  <a:pt x="1767672" y="395707"/>
                  <a:pt x="1767672" y="883836"/>
                </a:cubicBezTo>
                <a:cubicBezTo>
                  <a:pt x="1767672" y="1310949"/>
                  <a:pt x="1464709" y="1667301"/>
                  <a:pt x="1061960" y="1749716"/>
                </a:cubicBezTo>
                <a:lnTo>
                  <a:pt x="1021593" y="1753785"/>
                </a:lnTo>
                <a:lnTo>
                  <a:pt x="1021593" y="2135092"/>
                </a:lnTo>
                <a:lnTo>
                  <a:pt x="1033985" y="2135092"/>
                </a:lnTo>
                <a:cubicBezTo>
                  <a:pt x="1075449" y="2135092"/>
                  <a:pt x="1109062" y="2168705"/>
                  <a:pt x="1109062" y="2210169"/>
                </a:cubicBezTo>
                <a:lnTo>
                  <a:pt x="1109062" y="3204563"/>
                </a:lnTo>
                <a:cubicBezTo>
                  <a:pt x="1109062" y="3246027"/>
                  <a:pt x="1075449" y="3279640"/>
                  <a:pt x="1033985" y="3279640"/>
                </a:cubicBezTo>
                <a:lnTo>
                  <a:pt x="733685" y="3279640"/>
                </a:lnTo>
                <a:cubicBezTo>
                  <a:pt x="692221" y="3279640"/>
                  <a:pt x="658608" y="3246027"/>
                  <a:pt x="658608" y="3204563"/>
                </a:cubicBezTo>
                <a:lnTo>
                  <a:pt x="658608" y="2210169"/>
                </a:lnTo>
                <a:cubicBezTo>
                  <a:pt x="658608" y="2168705"/>
                  <a:pt x="692221" y="2135092"/>
                  <a:pt x="733685" y="2135092"/>
                </a:cubicBezTo>
                <a:lnTo>
                  <a:pt x="746078" y="2135092"/>
                </a:lnTo>
                <a:lnTo>
                  <a:pt x="746078" y="1753785"/>
                </a:lnTo>
                <a:lnTo>
                  <a:pt x="705712" y="1749716"/>
                </a:lnTo>
                <a:cubicBezTo>
                  <a:pt x="302963" y="1667301"/>
                  <a:pt x="0" y="1310949"/>
                  <a:pt x="0" y="883836"/>
                </a:cubicBezTo>
                <a:cubicBezTo>
                  <a:pt x="0" y="395707"/>
                  <a:pt x="395707" y="0"/>
                  <a:pt x="88383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180000" rtlCol="0" anchor="t" anchorCtr="0"/>
          <a:lstStyle/>
          <a:p>
            <a:pPr algn="ctr"/>
            <a:endParaRPr lang="zh-CN" altLang="en-US" dirty="0">
              <a:solidFill>
                <a:schemeClr val="tx1"/>
              </a:solidFill>
              <a:cs typeface="+mn-ea"/>
              <a:sym typeface="+mn-lt"/>
            </a:endParaRPr>
          </a:p>
        </p:txBody>
      </p:sp>
      <p:sp>
        <p:nvSpPr>
          <p:cNvPr id="9" name="任意多边形 8"/>
          <p:cNvSpPr/>
          <p:nvPr/>
        </p:nvSpPr>
        <p:spPr>
          <a:xfrm rot="18000000">
            <a:off x="9572686" y="2092775"/>
            <a:ext cx="1479372" cy="2744742"/>
          </a:xfrm>
          <a:custGeom>
            <a:avLst/>
            <a:gdLst>
              <a:gd name="connsiteX0" fmla="*/ 883835 w 1767672"/>
              <a:gd name="connsiteY0" fmla="*/ 199836 h 3279640"/>
              <a:gd name="connsiteX1" fmla="*/ 199835 w 1767672"/>
              <a:gd name="connsiteY1" fmla="*/ 883836 h 3279640"/>
              <a:gd name="connsiteX2" fmla="*/ 883835 w 1767672"/>
              <a:gd name="connsiteY2" fmla="*/ 1567836 h 3279640"/>
              <a:gd name="connsiteX3" fmla="*/ 1567835 w 1767672"/>
              <a:gd name="connsiteY3" fmla="*/ 883836 h 3279640"/>
              <a:gd name="connsiteX4" fmla="*/ 883835 w 1767672"/>
              <a:gd name="connsiteY4" fmla="*/ 199836 h 3279640"/>
              <a:gd name="connsiteX5" fmla="*/ 883836 w 1767672"/>
              <a:gd name="connsiteY5" fmla="*/ 0 h 3279640"/>
              <a:gd name="connsiteX6" fmla="*/ 1767672 w 1767672"/>
              <a:gd name="connsiteY6" fmla="*/ 883836 h 3279640"/>
              <a:gd name="connsiteX7" fmla="*/ 1061960 w 1767672"/>
              <a:gd name="connsiteY7" fmla="*/ 1749716 h 3279640"/>
              <a:gd name="connsiteX8" fmla="*/ 1021593 w 1767672"/>
              <a:gd name="connsiteY8" fmla="*/ 1753785 h 3279640"/>
              <a:gd name="connsiteX9" fmla="*/ 1021593 w 1767672"/>
              <a:gd name="connsiteY9" fmla="*/ 2135092 h 3279640"/>
              <a:gd name="connsiteX10" fmla="*/ 1033985 w 1767672"/>
              <a:gd name="connsiteY10" fmla="*/ 2135092 h 3279640"/>
              <a:gd name="connsiteX11" fmla="*/ 1109062 w 1767672"/>
              <a:gd name="connsiteY11" fmla="*/ 2210169 h 3279640"/>
              <a:gd name="connsiteX12" fmla="*/ 1109062 w 1767672"/>
              <a:gd name="connsiteY12" fmla="*/ 3204563 h 3279640"/>
              <a:gd name="connsiteX13" fmla="*/ 1033985 w 1767672"/>
              <a:gd name="connsiteY13" fmla="*/ 3279640 h 3279640"/>
              <a:gd name="connsiteX14" fmla="*/ 733685 w 1767672"/>
              <a:gd name="connsiteY14" fmla="*/ 3279640 h 3279640"/>
              <a:gd name="connsiteX15" fmla="*/ 658608 w 1767672"/>
              <a:gd name="connsiteY15" fmla="*/ 3204563 h 3279640"/>
              <a:gd name="connsiteX16" fmla="*/ 658608 w 1767672"/>
              <a:gd name="connsiteY16" fmla="*/ 2210169 h 3279640"/>
              <a:gd name="connsiteX17" fmla="*/ 733685 w 1767672"/>
              <a:gd name="connsiteY17" fmla="*/ 2135092 h 3279640"/>
              <a:gd name="connsiteX18" fmla="*/ 746078 w 1767672"/>
              <a:gd name="connsiteY18" fmla="*/ 2135092 h 3279640"/>
              <a:gd name="connsiteX19" fmla="*/ 746078 w 1767672"/>
              <a:gd name="connsiteY19" fmla="*/ 1753785 h 3279640"/>
              <a:gd name="connsiteX20" fmla="*/ 705712 w 1767672"/>
              <a:gd name="connsiteY20" fmla="*/ 1749716 h 3279640"/>
              <a:gd name="connsiteX21" fmla="*/ 0 w 1767672"/>
              <a:gd name="connsiteY21" fmla="*/ 883836 h 3279640"/>
              <a:gd name="connsiteX22" fmla="*/ 883836 w 1767672"/>
              <a:gd name="connsiteY22" fmla="*/ 0 h 3279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67672" h="3279640">
                <a:moveTo>
                  <a:pt x="883835" y="199836"/>
                </a:moveTo>
                <a:cubicBezTo>
                  <a:pt x="506072" y="199836"/>
                  <a:pt x="199835" y="506073"/>
                  <a:pt x="199835" y="883836"/>
                </a:cubicBezTo>
                <a:cubicBezTo>
                  <a:pt x="199835" y="1261599"/>
                  <a:pt x="506072" y="1567836"/>
                  <a:pt x="883835" y="1567836"/>
                </a:cubicBezTo>
                <a:cubicBezTo>
                  <a:pt x="1261598" y="1567836"/>
                  <a:pt x="1567835" y="1261599"/>
                  <a:pt x="1567835" y="883836"/>
                </a:cubicBezTo>
                <a:cubicBezTo>
                  <a:pt x="1567835" y="506073"/>
                  <a:pt x="1261598" y="199836"/>
                  <a:pt x="883835" y="199836"/>
                </a:cubicBezTo>
                <a:close/>
                <a:moveTo>
                  <a:pt x="883836" y="0"/>
                </a:moveTo>
                <a:cubicBezTo>
                  <a:pt x="1371965" y="0"/>
                  <a:pt x="1767672" y="395707"/>
                  <a:pt x="1767672" y="883836"/>
                </a:cubicBezTo>
                <a:cubicBezTo>
                  <a:pt x="1767672" y="1310949"/>
                  <a:pt x="1464709" y="1667301"/>
                  <a:pt x="1061960" y="1749716"/>
                </a:cubicBezTo>
                <a:lnTo>
                  <a:pt x="1021593" y="1753785"/>
                </a:lnTo>
                <a:lnTo>
                  <a:pt x="1021593" y="2135092"/>
                </a:lnTo>
                <a:lnTo>
                  <a:pt x="1033985" y="2135092"/>
                </a:lnTo>
                <a:cubicBezTo>
                  <a:pt x="1075449" y="2135092"/>
                  <a:pt x="1109062" y="2168705"/>
                  <a:pt x="1109062" y="2210169"/>
                </a:cubicBezTo>
                <a:lnTo>
                  <a:pt x="1109062" y="3204563"/>
                </a:lnTo>
                <a:cubicBezTo>
                  <a:pt x="1109062" y="3246027"/>
                  <a:pt x="1075449" y="3279640"/>
                  <a:pt x="1033985" y="3279640"/>
                </a:cubicBezTo>
                <a:lnTo>
                  <a:pt x="733685" y="3279640"/>
                </a:lnTo>
                <a:cubicBezTo>
                  <a:pt x="692221" y="3279640"/>
                  <a:pt x="658608" y="3246027"/>
                  <a:pt x="658608" y="3204563"/>
                </a:cubicBezTo>
                <a:lnTo>
                  <a:pt x="658608" y="2210169"/>
                </a:lnTo>
                <a:cubicBezTo>
                  <a:pt x="658608" y="2168705"/>
                  <a:pt x="692221" y="2135092"/>
                  <a:pt x="733685" y="2135092"/>
                </a:cubicBezTo>
                <a:lnTo>
                  <a:pt x="746078" y="2135092"/>
                </a:lnTo>
                <a:lnTo>
                  <a:pt x="746078" y="1753785"/>
                </a:lnTo>
                <a:lnTo>
                  <a:pt x="705712" y="1749716"/>
                </a:lnTo>
                <a:cubicBezTo>
                  <a:pt x="302963" y="1667301"/>
                  <a:pt x="0" y="1310949"/>
                  <a:pt x="0" y="883836"/>
                </a:cubicBezTo>
                <a:cubicBezTo>
                  <a:pt x="0" y="395707"/>
                  <a:pt x="395707" y="0"/>
                  <a:pt x="88383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zh-CN" altLang="en-US" dirty="0">
              <a:solidFill>
                <a:schemeClr val="tx1"/>
              </a:solidFill>
              <a:cs typeface="+mn-ea"/>
              <a:sym typeface="+mn-lt"/>
            </a:endParaRPr>
          </a:p>
        </p:txBody>
      </p:sp>
    </p:spTree>
    <p:extLst>
      <p:ext uri="{BB962C8B-B14F-4D97-AF65-F5344CB8AC3E}">
        <p14:creationId xmlns="" xmlns:p14="http://schemas.microsoft.com/office/powerpoint/2010/main" val="106314042"/>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400" decel="100000"/>
                                        <p:tgtEl>
                                          <p:spTgt spid="9"/>
                                        </p:tgtEl>
                                      </p:cBhvr>
                                    </p:animEffect>
                                    <p:anim calcmode="lin" valueType="num">
                                      <p:cBhvr>
                                        <p:cTn id="8" dur="400" decel="100000" fill="hold"/>
                                        <p:tgtEl>
                                          <p:spTgt spid="9"/>
                                        </p:tgtEl>
                                        <p:attrNameLst>
                                          <p:attrName>style.rotation</p:attrName>
                                        </p:attrNameLst>
                                      </p:cBhvr>
                                      <p:tavLst>
                                        <p:tav tm="0">
                                          <p:val>
                                            <p:fltVal val="-90"/>
                                          </p:val>
                                        </p:tav>
                                        <p:tav tm="100000">
                                          <p:val>
                                            <p:fltVal val="0"/>
                                          </p:val>
                                        </p:tav>
                                      </p:tavLst>
                                    </p:anim>
                                    <p:anim calcmode="lin" valueType="num">
                                      <p:cBhvr>
                                        <p:cTn id="9" dur="400" decel="100000" fill="hold"/>
                                        <p:tgtEl>
                                          <p:spTgt spid="9"/>
                                        </p:tgtEl>
                                        <p:attrNameLst>
                                          <p:attrName>ppt_x</p:attrName>
                                        </p:attrNameLst>
                                      </p:cBhvr>
                                      <p:tavLst>
                                        <p:tav tm="0">
                                          <p:val>
                                            <p:strVal val="#ppt_x+0.4"/>
                                          </p:val>
                                        </p:tav>
                                        <p:tav tm="100000">
                                          <p:val>
                                            <p:strVal val="#ppt_x-0.05"/>
                                          </p:val>
                                        </p:tav>
                                      </p:tavLst>
                                    </p:anim>
                                    <p:anim calcmode="lin" valueType="num">
                                      <p:cBhvr>
                                        <p:cTn id="10" dur="400" decel="100000" fill="hold"/>
                                        <p:tgtEl>
                                          <p:spTgt spid="9"/>
                                        </p:tgtEl>
                                        <p:attrNameLst>
                                          <p:attrName>ppt_y</p:attrName>
                                        </p:attrNameLst>
                                      </p:cBhvr>
                                      <p:tavLst>
                                        <p:tav tm="0">
                                          <p:val>
                                            <p:strVal val="#ppt_y-0.4"/>
                                          </p:val>
                                        </p:tav>
                                        <p:tav tm="100000">
                                          <p:val>
                                            <p:strVal val="#ppt_y+0.1"/>
                                          </p:val>
                                        </p:tav>
                                      </p:tavLst>
                                    </p:anim>
                                    <p:anim calcmode="lin" valueType="num">
                                      <p:cBhvr>
                                        <p:cTn id="11" dur="100" accel="100000" fill="hold">
                                          <p:stCondLst>
                                            <p:cond delay="400"/>
                                          </p:stCondLst>
                                        </p:cTn>
                                        <p:tgtEl>
                                          <p:spTgt spid="9"/>
                                        </p:tgtEl>
                                        <p:attrNameLst>
                                          <p:attrName>ppt_x</p:attrName>
                                        </p:attrNameLst>
                                      </p:cBhvr>
                                      <p:tavLst>
                                        <p:tav tm="0">
                                          <p:val>
                                            <p:strVal val="#ppt_x-0.05"/>
                                          </p:val>
                                        </p:tav>
                                        <p:tav tm="100000">
                                          <p:val>
                                            <p:strVal val="#ppt_x"/>
                                          </p:val>
                                        </p:tav>
                                      </p:tavLst>
                                    </p:anim>
                                    <p:anim calcmode="lin" valueType="num">
                                      <p:cBhvr>
                                        <p:cTn id="12" dur="100" accel="100000" fill="hold">
                                          <p:stCondLst>
                                            <p:cond delay="400"/>
                                          </p:stCondLst>
                                        </p:cTn>
                                        <p:tgtEl>
                                          <p:spTgt spid="9"/>
                                        </p:tgtEl>
                                        <p:attrNameLst>
                                          <p:attrName>ppt_y</p:attrName>
                                        </p:attrNameLst>
                                      </p:cBhvr>
                                      <p:tavLst>
                                        <p:tav tm="0">
                                          <p:val>
                                            <p:strVal val="#ppt_y+0.1"/>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iterate type="lt">
                                    <p:tmPct val="3000"/>
                                  </p:iterate>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par>
                          <p:cTn id="17" fill="hold">
                            <p:stCondLst>
                              <p:cond delay="1855"/>
                            </p:stCondLst>
                            <p:childTnLst>
                              <p:par>
                                <p:cTn id="18" presetID="30"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400" decel="100000"/>
                                        <p:tgtEl>
                                          <p:spTgt spid="7"/>
                                        </p:tgtEl>
                                      </p:cBhvr>
                                    </p:animEffect>
                                    <p:anim calcmode="lin" valueType="num">
                                      <p:cBhvr>
                                        <p:cTn id="21" dur="400" decel="100000" fill="hold"/>
                                        <p:tgtEl>
                                          <p:spTgt spid="7"/>
                                        </p:tgtEl>
                                        <p:attrNameLst>
                                          <p:attrName>style.rotation</p:attrName>
                                        </p:attrNameLst>
                                      </p:cBhvr>
                                      <p:tavLst>
                                        <p:tav tm="0">
                                          <p:val>
                                            <p:fltVal val="-90"/>
                                          </p:val>
                                        </p:tav>
                                        <p:tav tm="100000">
                                          <p:val>
                                            <p:fltVal val="0"/>
                                          </p:val>
                                        </p:tav>
                                      </p:tavLst>
                                    </p:anim>
                                    <p:anim calcmode="lin" valueType="num">
                                      <p:cBhvr>
                                        <p:cTn id="22" dur="400" decel="100000" fill="hold"/>
                                        <p:tgtEl>
                                          <p:spTgt spid="7"/>
                                        </p:tgtEl>
                                        <p:attrNameLst>
                                          <p:attrName>ppt_x</p:attrName>
                                        </p:attrNameLst>
                                      </p:cBhvr>
                                      <p:tavLst>
                                        <p:tav tm="0">
                                          <p:val>
                                            <p:strVal val="#ppt_x+0.4"/>
                                          </p:val>
                                        </p:tav>
                                        <p:tav tm="100000">
                                          <p:val>
                                            <p:strVal val="#ppt_x-0.05"/>
                                          </p:val>
                                        </p:tav>
                                      </p:tavLst>
                                    </p:anim>
                                    <p:anim calcmode="lin" valueType="num">
                                      <p:cBhvr>
                                        <p:cTn id="23" dur="400" decel="100000" fill="hold"/>
                                        <p:tgtEl>
                                          <p:spTgt spid="7"/>
                                        </p:tgtEl>
                                        <p:attrNameLst>
                                          <p:attrName>ppt_y</p:attrName>
                                        </p:attrNameLst>
                                      </p:cBhvr>
                                      <p:tavLst>
                                        <p:tav tm="0">
                                          <p:val>
                                            <p:strVal val="#ppt_y-0.4"/>
                                          </p:val>
                                        </p:tav>
                                        <p:tav tm="100000">
                                          <p:val>
                                            <p:strVal val="#ppt_y+0.1"/>
                                          </p:val>
                                        </p:tav>
                                      </p:tavLst>
                                    </p:anim>
                                    <p:anim calcmode="lin" valueType="num">
                                      <p:cBhvr>
                                        <p:cTn id="24" dur="100" accel="100000" fill="hold">
                                          <p:stCondLst>
                                            <p:cond delay="400"/>
                                          </p:stCondLst>
                                        </p:cTn>
                                        <p:tgtEl>
                                          <p:spTgt spid="7"/>
                                        </p:tgtEl>
                                        <p:attrNameLst>
                                          <p:attrName>ppt_x</p:attrName>
                                        </p:attrNameLst>
                                      </p:cBhvr>
                                      <p:tavLst>
                                        <p:tav tm="0">
                                          <p:val>
                                            <p:strVal val="#ppt_x-0.05"/>
                                          </p:val>
                                        </p:tav>
                                        <p:tav tm="100000">
                                          <p:val>
                                            <p:strVal val="#ppt_x"/>
                                          </p:val>
                                        </p:tav>
                                      </p:tavLst>
                                    </p:anim>
                                    <p:anim calcmode="lin" valueType="num">
                                      <p:cBhvr>
                                        <p:cTn id="25" dur="100" accel="100000" fill="hold">
                                          <p:stCondLst>
                                            <p:cond delay="400"/>
                                          </p:stCondLst>
                                        </p:cTn>
                                        <p:tgtEl>
                                          <p:spTgt spid="7"/>
                                        </p:tgtEl>
                                        <p:attrNameLst>
                                          <p:attrName>ppt_y</p:attrName>
                                        </p:attrNameLst>
                                      </p:cBhvr>
                                      <p:tavLst>
                                        <p:tav tm="0">
                                          <p:val>
                                            <p:strVal val="#ppt_y+0.1"/>
                                          </p:val>
                                        </p:tav>
                                        <p:tav tm="100000">
                                          <p:val>
                                            <p:strVal val="#ppt_y"/>
                                          </p:val>
                                        </p:tav>
                                      </p:tavLst>
                                    </p:anim>
                                  </p:childTnLst>
                                </p:cTn>
                              </p:par>
                            </p:childTnLst>
                          </p:cTn>
                        </p:par>
                        <p:par>
                          <p:cTn id="26" fill="hold">
                            <p:stCondLst>
                              <p:cond delay="2355"/>
                            </p:stCondLst>
                            <p:childTnLst>
                              <p:par>
                                <p:cTn id="27" presetID="10" presetClass="entr" presetSubtype="0" fill="hold" grpId="0" nodeType="afterEffect">
                                  <p:stCondLst>
                                    <p:cond delay="0"/>
                                  </p:stCondLst>
                                  <p:iterate type="lt">
                                    <p:tmPct val="3000"/>
                                  </p:iterate>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par>
                          <p:cTn id="30" fill="hold">
                            <p:stCondLst>
                              <p:cond delay="3935"/>
                            </p:stCondLst>
                            <p:childTnLst>
                              <p:par>
                                <p:cTn id="31" presetID="30" presetClass="entr" presetSubtype="0" fill="hold" grpId="0"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400" decel="100000"/>
                                        <p:tgtEl>
                                          <p:spTgt spid="6"/>
                                        </p:tgtEl>
                                      </p:cBhvr>
                                    </p:animEffect>
                                    <p:anim calcmode="lin" valueType="num">
                                      <p:cBhvr>
                                        <p:cTn id="34" dur="400" decel="100000" fill="hold"/>
                                        <p:tgtEl>
                                          <p:spTgt spid="6"/>
                                        </p:tgtEl>
                                        <p:attrNameLst>
                                          <p:attrName>style.rotation</p:attrName>
                                        </p:attrNameLst>
                                      </p:cBhvr>
                                      <p:tavLst>
                                        <p:tav tm="0">
                                          <p:val>
                                            <p:fltVal val="-90"/>
                                          </p:val>
                                        </p:tav>
                                        <p:tav tm="100000">
                                          <p:val>
                                            <p:fltVal val="0"/>
                                          </p:val>
                                        </p:tav>
                                      </p:tavLst>
                                    </p:anim>
                                    <p:anim calcmode="lin" valueType="num">
                                      <p:cBhvr>
                                        <p:cTn id="35" dur="400" decel="100000" fill="hold"/>
                                        <p:tgtEl>
                                          <p:spTgt spid="6"/>
                                        </p:tgtEl>
                                        <p:attrNameLst>
                                          <p:attrName>ppt_x</p:attrName>
                                        </p:attrNameLst>
                                      </p:cBhvr>
                                      <p:tavLst>
                                        <p:tav tm="0">
                                          <p:val>
                                            <p:strVal val="#ppt_x+0.4"/>
                                          </p:val>
                                        </p:tav>
                                        <p:tav tm="100000">
                                          <p:val>
                                            <p:strVal val="#ppt_x-0.05"/>
                                          </p:val>
                                        </p:tav>
                                      </p:tavLst>
                                    </p:anim>
                                    <p:anim calcmode="lin" valueType="num">
                                      <p:cBhvr>
                                        <p:cTn id="36" dur="400" decel="100000" fill="hold"/>
                                        <p:tgtEl>
                                          <p:spTgt spid="6"/>
                                        </p:tgtEl>
                                        <p:attrNameLst>
                                          <p:attrName>ppt_y</p:attrName>
                                        </p:attrNameLst>
                                      </p:cBhvr>
                                      <p:tavLst>
                                        <p:tav tm="0">
                                          <p:val>
                                            <p:strVal val="#ppt_y-0.4"/>
                                          </p:val>
                                        </p:tav>
                                        <p:tav tm="100000">
                                          <p:val>
                                            <p:strVal val="#ppt_y+0.1"/>
                                          </p:val>
                                        </p:tav>
                                      </p:tavLst>
                                    </p:anim>
                                    <p:anim calcmode="lin" valueType="num">
                                      <p:cBhvr>
                                        <p:cTn id="37" dur="100" accel="100000" fill="hold">
                                          <p:stCondLst>
                                            <p:cond delay="400"/>
                                          </p:stCondLst>
                                        </p:cTn>
                                        <p:tgtEl>
                                          <p:spTgt spid="6"/>
                                        </p:tgtEl>
                                        <p:attrNameLst>
                                          <p:attrName>ppt_x</p:attrName>
                                        </p:attrNameLst>
                                      </p:cBhvr>
                                      <p:tavLst>
                                        <p:tav tm="0">
                                          <p:val>
                                            <p:strVal val="#ppt_x-0.05"/>
                                          </p:val>
                                        </p:tav>
                                        <p:tav tm="100000">
                                          <p:val>
                                            <p:strVal val="#ppt_x"/>
                                          </p:val>
                                        </p:tav>
                                      </p:tavLst>
                                    </p:anim>
                                    <p:anim calcmode="lin" valueType="num">
                                      <p:cBhvr>
                                        <p:cTn id="38" dur="100" accel="100000" fill="hold">
                                          <p:stCondLst>
                                            <p:cond delay="400"/>
                                          </p:stCondLst>
                                        </p:cTn>
                                        <p:tgtEl>
                                          <p:spTgt spid="6"/>
                                        </p:tgtEl>
                                        <p:attrNameLst>
                                          <p:attrName>ppt_y</p:attrName>
                                        </p:attrNameLst>
                                      </p:cBhvr>
                                      <p:tavLst>
                                        <p:tav tm="0">
                                          <p:val>
                                            <p:strVal val="#ppt_y+0.1"/>
                                          </p:val>
                                        </p:tav>
                                        <p:tav tm="100000">
                                          <p:val>
                                            <p:strVal val="#ppt_y"/>
                                          </p:val>
                                        </p:tav>
                                      </p:tavLst>
                                    </p:anim>
                                  </p:childTnLst>
                                </p:cTn>
                              </p:par>
                            </p:childTnLst>
                          </p:cTn>
                        </p:par>
                        <p:par>
                          <p:cTn id="39" fill="hold">
                            <p:stCondLst>
                              <p:cond delay="4435"/>
                            </p:stCondLst>
                            <p:childTnLst>
                              <p:par>
                                <p:cTn id="40" presetID="10" presetClass="entr" presetSubtype="0" fill="hold" grpId="0" nodeType="afterEffect">
                                  <p:stCondLst>
                                    <p:cond delay="0"/>
                                  </p:stCondLst>
                                  <p:iterate type="lt">
                                    <p:tmPct val="3000"/>
                                  </p:iterate>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animBg="1"/>
      <p:bldP spid="7"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3" cstate="print">
            <a:extLst>
              <a:ext uri="{28A0092B-C50C-407E-A947-70E740481C1C}">
                <a14:useLocalDpi xmlns="" xmlns:a14="http://schemas.microsoft.com/office/drawing/2010/main" val="0"/>
              </a:ext>
            </a:extLst>
          </a:blip>
          <a:srcRect/>
          <a:stretch/>
        </p:blipFill>
        <p:spPr>
          <a:xfrm>
            <a:off x="0" y="0"/>
            <a:ext cx="12192000" cy="6858000"/>
          </a:xfrm>
          <a:prstGeom prst="rect">
            <a:avLst/>
          </a:prstGeom>
        </p:spPr>
      </p:pic>
      <p:pic>
        <p:nvPicPr>
          <p:cNvPr id="3" name="图片 2"/>
          <p:cNvPicPr>
            <a:picLocks noChangeAspect="1"/>
          </p:cNvPicPr>
          <p:nvPr/>
        </p:nvPicPr>
        <p:blipFill rotWithShape="1">
          <a:blip r:embed="rId4" cstate="print">
            <a:extLst>
              <a:ext uri="{28A0092B-C50C-407E-A947-70E740481C1C}">
                <a14:useLocalDpi xmlns="" xmlns:a14="http://schemas.microsoft.com/office/drawing/2010/main" val="0"/>
              </a:ext>
            </a:extLst>
          </a:blip>
          <a:srcRect/>
          <a:stretch/>
        </p:blipFill>
        <p:spPr>
          <a:xfrm>
            <a:off x="0" y="0"/>
            <a:ext cx="12192000" cy="6858000"/>
          </a:xfrm>
          <a:prstGeom prst="rect">
            <a:avLst/>
          </a:prstGeom>
        </p:spPr>
      </p:pic>
      <p:sp>
        <p:nvSpPr>
          <p:cNvPr id="4" name="矩形 3"/>
          <p:cNvSpPr/>
          <p:nvPr/>
        </p:nvSpPr>
        <p:spPr>
          <a:xfrm>
            <a:off x="0" y="2261278"/>
            <a:ext cx="12192000" cy="2361864"/>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2358571" y="2476521"/>
            <a:ext cx="7474857" cy="1107996"/>
          </a:xfrm>
          <a:prstGeom prst="rect">
            <a:avLst/>
          </a:prstGeom>
          <a:noFill/>
        </p:spPr>
        <p:txBody>
          <a:bodyPr wrap="square" rtlCol="0">
            <a:spAutoFit/>
          </a:bodyPr>
          <a:lstStyle/>
          <a:p>
            <a:pPr algn="ctr"/>
            <a:r>
              <a:rPr lang="en-US" altLang="zh-CN" sz="6600" b="1" spc="600" dirty="0" smtClean="0">
                <a:solidFill>
                  <a:schemeClr val="accent1"/>
                </a:solidFill>
              </a:rPr>
              <a:t>Thank you</a:t>
            </a:r>
            <a:endParaRPr lang="zh-CN" altLang="en-US" sz="6600" b="1" spc="600" dirty="0">
              <a:solidFill>
                <a:schemeClr val="accent1"/>
              </a:solidFill>
            </a:endParaRPr>
          </a:p>
        </p:txBody>
      </p:sp>
      <p:sp>
        <p:nvSpPr>
          <p:cNvPr id="6" name="文本框 5"/>
          <p:cNvSpPr txBox="1"/>
          <p:nvPr/>
        </p:nvSpPr>
        <p:spPr>
          <a:xfrm>
            <a:off x="2148590" y="3777611"/>
            <a:ext cx="7894820" cy="461665"/>
          </a:xfrm>
          <a:prstGeom prst="rect">
            <a:avLst/>
          </a:prstGeom>
          <a:noFill/>
        </p:spPr>
        <p:txBody>
          <a:bodyPr wrap="square" rtlCol="0">
            <a:spAutoFit/>
          </a:bodyPr>
          <a:lstStyle/>
          <a:p>
            <a:pPr algn="ctr"/>
            <a:r>
              <a:rPr lang="en-US" altLang="zh-CN" sz="2400" dirty="0" smtClean="0">
                <a:solidFill>
                  <a:schemeClr val="accent1"/>
                </a:solidFill>
              </a:rPr>
              <a:t>THANK YOU FOR YOUR WATCHING</a:t>
            </a:r>
            <a:endParaRPr lang="zh-CN" altLang="en-US" sz="2400" dirty="0">
              <a:solidFill>
                <a:schemeClr val="accent1"/>
              </a:solidFill>
            </a:endParaRPr>
          </a:p>
        </p:txBody>
      </p:sp>
      <p:cxnSp>
        <p:nvCxnSpPr>
          <p:cNvPr id="8" name="直接连接符 7"/>
          <p:cNvCxnSpPr/>
          <p:nvPr/>
        </p:nvCxnSpPr>
        <p:spPr>
          <a:xfrm flipH="1">
            <a:off x="319314" y="3071318"/>
            <a:ext cx="2656114" cy="0"/>
          </a:xfrm>
          <a:prstGeom prst="line">
            <a:avLst/>
          </a:prstGeom>
          <a:ln>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9216572" y="3071318"/>
            <a:ext cx="2656114" cy="0"/>
          </a:xfrm>
          <a:prstGeom prst="line">
            <a:avLst/>
          </a:prstGeom>
          <a:ln>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17970155"/>
      </p:ext>
    </p:extLst>
  </p:cSld>
  <p:clrMapOvr>
    <a:masterClrMapping/>
  </p:clrMapOvr>
  <mc:AlternateContent xmlns:mc="http://schemas.openxmlformats.org/markup-compatibility/2006">
    <mc:Choice xmlns="" xmlns:p14="http://schemas.microsoft.com/office/powerpoint/2010/main" Requires="p14">
      <p:transition spd="slow" p14:dur="2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childTnLst>
                                </p:cTn>
                              </p:par>
                            </p:childTnLst>
                          </p:cTn>
                        </p:par>
                        <p:par>
                          <p:cTn id="8" fill="hold">
                            <p:stCondLst>
                              <p:cond delay="1000"/>
                            </p:stCondLst>
                            <p:childTnLst>
                              <p:par>
                                <p:cTn id="9" presetID="16" presetClass="entr" presetSubtype="2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par>
                          <p:cTn id="12" fill="hold">
                            <p:stCondLst>
                              <p:cond delay="1500"/>
                            </p:stCondLst>
                            <p:childTnLst>
                              <p:par>
                                <p:cTn id="13" presetID="23" presetClass="entr" presetSubtype="16"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childTnLst>
                                </p:cTn>
                              </p:par>
                              <p:par>
                                <p:cTn id="17" presetID="2" presetClass="entr" presetSubtype="8"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0-#ppt_w/2"/>
                                          </p:val>
                                        </p:tav>
                                        <p:tav tm="100000">
                                          <p:val>
                                            <p:strVal val="#ppt_x"/>
                                          </p:val>
                                        </p:tav>
                                      </p:tavLst>
                                    </p:anim>
                                    <p:anim calcmode="lin" valueType="num">
                                      <p:cBhvr additive="base">
                                        <p:cTn id="20" dur="5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1+#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市场调研报告ppt模板"/>
</p:tagLst>
</file>

<file path=ppt/theme/theme1.xml><?xml version="1.0" encoding="utf-8"?>
<a:theme xmlns:a="http://schemas.openxmlformats.org/drawingml/2006/main" name="Office 主题">
  <a:themeElements>
    <a:clrScheme name="DP01">
      <a:dk1>
        <a:sysClr val="windowText" lastClr="000000"/>
      </a:dk1>
      <a:lt1>
        <a:sysClr val="window" lastClr="FFFFFF"/>
      </a:lt1>
      <a:dk2>
        <a:srgbClr val="44546A"/>
      </a:dk2>
      <a:lt2>
        <a:srgbClr val="E7E6E6"/>
      </a:lt2>
      <a:accent1>
        <a:srgbClr val="317ABD"/>
      </a:accent1>
      <a:accent2>
        <a:srgbClr val="3F3F3F"/>
      </a:accent2>
      <a:accent3>
        <a:srgbClr val="7F7F7F"/>
      </a:accent3>
      <a:accent4>
        <a:srgbClr val="D8D8D8"/>
      </a:accent4>
      <a:accent5>
        <a:srgbClr val="92D050"/>
      </a:accent5>
      <a:accent6>
        <a:srgbClr val="FFC000"/>
      </a:accent6>
      <a:hlink>
        <a:srgbClr val="FF0000"/>
      </a:hlink>
      <a:folHlink>
        <a:srgbClr val="954F72"/>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590</Words>
  <Application>Microsoft Office PowerPoint</Application>
  <PresentationFormat>自定义</PresentationFormat>
  <Paragraphs>68</Paragraphs>
  <Slides>9</Slides>
  <Notes>9</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9</vt:i4>
      </vt:variant>
    </vt:vector>
  </HeadingPairs>
  <TitlesOfParts>
    <vt:vector size="15" baseType="lpstr">
      <vt:lpstr>Arial</vt:lpstr>
      <vt:lpstr>宋体</vt:lpstr>
      <vt:lpstr>微软雅黑</vt:lpstr>
      <vt:lpstr>Calibri</vt:lpstr>
      <vt:lpstr>Wingdings</vt:lpstr>
      <vt:lpstr>Office 主题</vt:lpstr>
      <vt:lpstr>幻灯片 1</vt:lpstr>
      <vt:lpstr>幻灯片 2</vt:lpstr>
      <vt:lpstr>政策分析</vt:lpstr>
      <vt:lpstr>问卷分析&amp;实地调研</vt:lpstr>
      <vt:lpstr>市场分析                                   ——环境分析</vt:lpstr>
      <vt:lpstr>市场分析                                   ——供给者分析</vt:lpstr>
      <vt:lpstr>幻灯片 7</vt:lpstr>
      <vt:lpstr>调研结论</vt:lpstr>
      <vt:lpstr>幻灯片 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市场调研报告ppt模板</dc:title>
  <dc:creator/>
  <cp:lastModifiedBy/>
  <cp:revision>1</cp:revision>
  <dcterms:created xsi:type="dcterms:W3CDTF">2017-03-24T10:33:33Z</dcterms:created>
  <dcterms:modified xsi:type="dcterms:W3CDTF">2018-06-04T06:11:32Z</dcterms:modified>
</cp:coreProperties>
</file>

<file path=docProps/thumbnail.jpeg>
</file>